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58" r:id="rId5"/>
    <p:sldId id="259" r:id="rId6"/>
    <p:sldId id="263" r:id="rId7"/>
    <p:sldId id="260" r:id="rId8"/>
    <p:sldId id="264" r:id="rId9"/>
    <p:sldId id="265" r:id="rId10"/>
    <p:sldId id="267" r:id="rId11"/>
    <p:sldId id="268" r:id="rId12"/>
    <p:sldId id="269" r:id="rId13"/>
    <p:sldId id="270" r:id="rId14"/>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02" y="-3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8381C0DB-65E4-40B9-BDE3-8230E13D29A6}" type="datetimeFigureOut">
              <a:rPr lang="lt-LT" smtClean="0"/>
              <a:t>2019.02.17</a:t>
            </a:fld>
            <a:endParaRPr lang="lt-LT"/>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lt-LT"/>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75AB0D6-D93E-42FC-8775-4CDF40BC98B2}" type="slidenum">
              <a:rPr lang="lt-LT" smtClean="0"/>
              <a:t>‹#›</a:t>
            </a:fld>
            <a:endParaRPr lang="lt-LT"/>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lt-LT" smtClean="0"/>
              <a:t>Spustelėję redag. ruoš. pavad. stilių</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a:p>
        </p:txBody>
      </p:sp>
      <p:sp>
        <p:nvSpPr>
          <p:cNvPr id="3" name="Vertical Text Placeholder 2"/>
          <p:cNvSpPr>
            <a:spLocks noGrp="1"/>
          </p:cNvSpPr>
          <p:nvPr>
            <p:ph type="body" orient="vert" idx="1"/>
          </p:nvPr>
        </p:nvSpPr>
        <p:spPr/>
        <p:txBody>
          <a:bodyPr vert="eaVert" anchor="ct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e Placeholder 3"/>
          <p:cNvSpPr>
            <a:spLocks noGrp="1"/>
          </p:cNvSpPr>
          <p:nvPr>
            <p:ph type="dt" sz="half" idx="10"/>
          </p:nvPr>
        </p:nvSpPr>
        <p:spPr/>
        <p:txBody>
          <a:bodyPr/>
          <a:lstStyle/>
          <a:p>
            <a:fld id="{8381C0DB-65E4-40B9-BDE3-8230E13D29A6}" type="datetimeFigureOut">
              <a:rPr lang="lt-LT" smtClean="0"/>
              <a:t>2019.02.17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875AB0D6-D93E-42FC-8775-4CDF40BC98B2}" type="slidenum">
              <a:rPr lang="lt-LT" smtClean="0"/>
              <a:t>‹#›</a:t>
            </a:fld>
            <a:endParaRPr lang="lt-LT"/>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lt-LT" smtClean="0"/>
              <a:t>Spustelėję redag. ruoš. pavad. stilių</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e Placeholder 3"/>
          <p:cNvSpPr>
            <a:spLocks noGrp="1"/>
          </p:cNvSpPr>
          <p:nvPr>
            <p:ph type="dt" sz="half" idx="10"/>
          </p:nvPr>
        </p:nvSpPr>
        <p:spPr/>
        <p:txBody>
          <a:bodyPr/>
          <a:lstStyle/>
          <a:p>
            <a:fld id="{8381C0DB-65E4-40B9-BDE3-8230E13D29A6}" type="datetimeFigureOut">
              <a:rPr lang="lt-LT" smtClean="0"/>
              <a:t>2019.02.17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875AB0D6-D93E-42FC-8775-4CDF40BC98B2}" type="slidenum">
              <a:rPr lang="lt-LT" smtClean="0"/>
              <a:t>‹#›</a:t>
            </a:fld>
            <a:endParaRPr lang="lt-LT"/>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e Placeholder 3"/>
          <p:cNvSpPr>
            <a:spLocks noGrp="1"/>
          </p:cNvSpPr>
          <p:nvPr>
            <p:ph type="dt" sz="half" idx="10"/>
          </p:nvPr>
        </p:nvSpPr>
        <p:spPr/>
        <p:txBody>
          <a:bodyPr/>
          <a:lstStyle/>
          <a:p>
            <a:fld id="{8381C0DB-65E4-40B9-BDE3-8230E13D29A6}" type="datetimeFigureOut">
              <a:rPr lang="lt-LT" smtClean="0"/>
              <a:t>2019.02.17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875AB0D6-D93E-42FC-8775-4CDF40BC98B2}" type="slidenum">
              <a:rPr lang="lt-LT" smtClean="0"/>
              <a:t>‹#›</a:t>
            </a:fld>
            <a:endParaRPr lang="lt-LT"/>
          </a:p>
        </p:txBody>
      </p:sp>
      <p:sp>
        <p:nvSpPr>
          <p:cNvPr id="11" name="Title 10"/>
          <p:cNvSpPr>
            <a:spLocks noGrp="1"/>
          </p:cNvSpPr>
          <p:nvPr>
            <p:ph type="title"/>
          </p:nvPr>
        </p:nvSpPr>
        <p:spPr/>
        <p:txBody>
          <a:bodyPr/>
          <a:lstStyle/>
          <a:p>
            <a:r>
              <a:rPr lang="lt-LT" smtClean="0"/>
              <a:t>Spustelėję redag. ruoš. pavad. stilių</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lt-LT" smtClean="0"/>
              <a:t>Spustelėję redag. ruoš. pavad. stilių</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8381C0DB-65E4-40B9-BDE3-8230E13D29A6}" type="datetimeFigureOut">
              <a:rPr lang="lt-LT" smtClean="0"/>
              <a:t>2019.02.17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875AB0D6-D93E-42FC-8775-4CDF40BC98B2}" type="slidenum">
              <a:rPr lang="lt-LT" smtClean="0"/>
              <a:t>‹#›</a:t>
            </a:fld>
            <a:endParaRPr lang="lt-LT"/>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381C0DB-65E4-40B9-BDE3-8230E13D29A6}" type="datetimeFigureOut">
              <a:rPr lang="lt-LT" smtClean="0"/>
              <a:t>2019.02.17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875AB0D6-D93E-42FC-8775-4CDF40BC98B2}" type="slidenum">
              <a:rPr lang="lt-LT" smtClean="0"/>
              <a:t>‹#›</a:t>
            </a:fld>
            <a:endParaRPr lang="lt-LT"/>
          </a:p>
        </p:txBody>
      </p:sp>
      <p:sp>
        <p:nvSpPr>
          <p:cNvPr id="12" name="Title 11"/>
          <p:cNvSpPr>
            <a:spLocks noGrp="1"/>
          </p:cNvSpPr>
          <p:nvPr>
            <p:ph type="title"/>
          </p:nvPr>
        </p:nvSpPr>
        <p:spPr/>
        <p:txBody>
          <a:bodyPr/>
          <a:lstStyle>
            <a:lvl1pPr>
              <a:defRPr>
                <a:solidFill>
                  <a:schemeClr val="tx2"/>
                </a:solidFill>
              </a:defRPr>
            </a:lvl1pPr>
          </a:lstStyle>
          <a:p>
            <a:r>
              <a:rPr lang="lt-LT" smtClean="0"/>
              <a:t>Spustelėję redag. ruoš. pavad. stilių</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smtClean="0"/>
              <a:t>Spustelėję redag. ruoš. pavad. stilių</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7" name="Date Placeholder 6"/>
          <p:cNvSpPr>
            <a:spLocks noGrp="1"/>
          </p:cNvSpPr>
          <p:nvPr>
            <p:ph type="dt" sz="half" idx="10"/>
          </p:nvPr>
        </p:nvSpPr>
        <p:spPr/>
        <p:txBody>
          <a:bodyPr/>
          <a:lstStyle/>
          <a:p>
            <a:fld id="{8381C0DB-65E4-40B9-BDE3-8230E13D29A6}" type="datetimeFigureOut">
              <a:rPr lang="lt-LT" smtClean="0"/>
              <a:t>2019.02.17</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875AB0D6-D93E-42FC-8775-4CDF40BC98B2}" type="slidenum">
              <a:rPr lang="lt-LT" smtClean="0"/>
              <a:t>‹#›</a:t>
            </a:fld>
            <a:endParaRPr lang="lt-LT"/>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Date Placeholder 2"/>
          <p:cNvSpPr>
            <a:spLocks noGrp="1"/>
          </p:cNvSpPr>
          <p:nvPr>
            <p:ph type="dt" sz="half" idx="10"/>
          </p:nvPr>
        </p:nvSpPr>
        <p:spPr/>
        <p:txBody>
          <a:bodyPr/>
          <a:lstStyle/>
          <a:p>
            <a:fld id="{8381C0DB-65E4-40B9-BDE3-8230E13D29A6}" type="datetimeFigureOut">
              <a:rPr lang="lt-LT" smtClean="0"/>
              <a:t>2019.02.17</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875AB0D6-D93E-42FC-8775-4CDF40BC98B2}" type="slidenum">
              <a:rPr lang="lt-LT" smtClean="0"/>
              <a:t>‹#›</a:t>
            </a:fld>
            <a:endParaRPr lang="lt-LT"/>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81C0DB-65E4-40B9-BDE3-8230E13D29A6}" type="datetimeFigureOut">
              <a:rPr lang="lt-LT" smtClean="0"/>
              <a:t>2019.02.17</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875AB0D6-D93E-42FC-8775-4CDF40BC98B2}" type="slidenum">
              <a:rPr lang="lt-LT" smtClean="0"/>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lt-LT" smtClean="0"/>
              <a:t>Spustelėję redag. ruoš. pavad. stilių</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e Placeholder 4"/>
          <p:cNvSpPr>
            <a:spLocks noGrp="1"/>
          </p:cNvSpPr>
          <p:nvPr>
            <p:ph type="dt" sz="half" idx="10"/>
          </p:nvPr>
        </p:nvSpPr>
        <p:spPr/>
        <p:txBody>
          <a:bodyPr/>
          <a:lstStyle/>
          <a:p>
            <a:fld id="{8381C0DB-65E4-40B9-BDE3-8230E13D29A6}" type="datetimeFigureOut">
              <a:rPr lang="lt-LT" smtClean="0"/>
              <a:t>2019.02.17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875AB0D6-D93E-42FC-8775-4CDF40BC98B2}" type="slidenum">
              <a:rPr lang="lt-LT" smtClean="0"/>
              <a:t>‹#›</a:t>
            </a:fld>
            <a:endParaRPr 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lt-LT" smtClean="0"/>
              <a:t>Spustelėję redag. ruoš. pavad. stilių</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t-LT" smtClean="0"/>
              <a:t>Spustelėkite piktogr. norėdami įtraukti pav.</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e Placeholder 4"/>
          <p:cNvSpPr>
            <a:spLocks noGrp="1"/>
          </p:cNvSpPr>
          <p:nvPr>
            <p:ph type="dt" sz="half" idx="10"/>
          </p:nvPr>
        </p:nvSpPr>
        <p:spPr/>
        <p:txBody>
          <a:bodyPr/>
          <a:lstStyle/>
          <a:p>
            <a:fld id="{8381C0DB-65E4-40B9-BDE3-8230E13D29A6}" type="datetimeFigureOut">
              <a:rPr lang="lt-LT" smtClean="0"/>
              <a:t>2019.02.17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875AB0D6-D93E-42FC-8775-4CDF40BC98B2}" type="slidenum">
              <a:rPr lang="lt-LT" smtClean="0"/>
              <a:t>‹#›</a:t>
            </a:fld>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lt-LT" smtClean="0"/>
              <a:t>Spustelėję redag. ruoš. pavad. stilių</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8381C0DB-65E4-40B9-BDE3-8230E13D29A6}" type="datetimeFigureOut">
              <a:rPr lang="lt-LT" smtClean="0"/>
              <a:t>2019.02.17</a:t>
            </a:fld>
            <a:endParaRPr lang="lt-LT"/>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lt-LT"/>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875AB0D6-D93E-42FC-8775-4CDF40BC98B2}" type="slidenum">
              <a:rPr lang="lt-LT" smtClean="0"/>
              <a:t>‹#›</a:t>
            </a:fld>
            <a:endParaRPr lang="lt-L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p:txBody>
          <a:bodyPr/>
          <a:lstStyle/>
          <a:p>
            <a:r>
              <a:rPr lang="lt-LT" b="1" dirty="0" smtClean="0"/>
              <a:t>Teminis įsivertinimas 2018</a:t>
            </a:r>
            <a:endParaRPr lang="lt-LT" b="1" dirty="0"/>
          </a:p>
        </p:txBody>
      </p:sp>
      <p:sp>
        <p:nvSpPr>
          <p:cNvPr id="3" name="Antrinis pavadinimas 2"/>
          <p:cNvSpPr>
            <a:spLocks noGrp="1"/>
          </p:cNvSpPr>
          <p:nvPr>
            <p:ph type="subTitle" idx="1"/>
          </p:nvPr>
        </p:nvSpPr>
        <p:spPr>
          <a:xfrm>
            <a:off x="1371600" y="4941168"/>
            <a:ext cx="6400800" cy="579294"/>
          </a:xfrm>
        </p:spPr>
        <p:txBody>
          <a:bodyPr/>
          <a:lstStyle/>
          <a:p>
            <a:r>
              <a:rPr lang="lt-LT" dirty="0" smtClean="0"/>
              <a:t>2019-02-19</a:t>
            </a:r>
            <a:endParaRPr lang="lt-LT" dirty="0"/>
          </a:p>
        </p:txBody>
      </p:sp>
    </p:spTree>
    <p:extLst>
      <p:ext uri="{BB962C8B-B14F-4D97-AF65-F5344CB8AC3E}">
        <p14:creationId xmlns:p14="http://schemas.microsoft.com/office/powerpoint/2010/main" val="265353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p:txBody>
          <a:bodyPr>
            <a:normAutofit fontScale="77500" lnSpcReduction="20000"/>
          </a:bodyPr>
          <a:lstStyle/>
          <a:p>
            <a:pPr lvl="0"/>
            <a:r>
              <a:rPr lang="lt-LT" dirty="0" smtClean="0"/>
              <a:t>Mokinių </a:t>
            </a:r>
            <a:r>
              <a:rPr lang="lt-LT" dirty="0"/>
              <a:t>nuomonė </a:t>
            </a:r>
            <a:r>
              <a:rPr lang="lt-LT" i="1" dirty="0"/>
              <a:t>„Klasėje mokinių tarpusavio santykiai pagarbūs, geranoriški“</a:t>
            </a:r>
            <a:r>
              <a:rPr lang="lt-LT" dirty="0"/>
              <a:t> </a:t>
            </a:r>
            <a:r>
              <a:rPr lang="lt-LT" b="1" dirty="0">
                <a:solidFill>
                  <a:srgbClr val="C00000"/>
                </a:solidFill>
              </a:rPr>
              <a:t>(pokytis -1,02 </a:t>
            </a:r>
            <a:r>
              <a:rPr lang="lt-LT" b="1" dirty="0" err="1">
                <a:solidFill>
                  <a:srgbClr val="C00000"/>
                </a:solidFill>
              </a:rPr>
              <a:t>p.p</a:t>
            </a:r>
            <a:r>
              <a:rPr lang="lt-LT" b="1" dirty="0">
                <a:solidFill>
                  <a:srgbClr val="C00000"/>
                </a:solidFill>
              </a:rPr>
              <a:t>)</a:t>
            </a:r>
          </a:p>
          <a:p>
            <a:pPr lvl="0"/>
            <a:r>
              <a:rPr lang="lt-LT" dirty="0"/>
              <a:t>Mokinių nuomonė  „</a:t>
            </a:r>
            <a:r>
              <a:rPr lang="lt-LT" i="1" dirty="0"/>
              <a:t>Klasėje stengiamasi suprasti vienas kitą, padėti ir dalintis“</a:t>
            </a:r>
            <a:r>
              <a:rPr lang="lt-LT" dirty="0"/>
              <a:t> </a:t>
            </a:r>
            <a:r>
              <a:rPr lang="lt-LT" b="1" dirty="0">
                <a:solidFill>
                  <a:srgbClr val="C00000"/>
                </a:solidFill>
              </a:rPr>
              <a:t>(pokytis -2,64 </a:t>
            </a:r>
            <a:r>
              <a:rPr lang="lt-LT" b="1" dirty="0" err="1">
                <a:solidFill>
                  <a:srgbClr val="C00000"/>
                </a:solidFill>
              </a:rPr>
              <a:t>p.p</a:t>
            </a:r>
            <a:r>
              <a:rPr lang="lt-LT" b="1" dirty="0">
                <a:solidFill>
                  <a:srgbClr val="C00000"/>
                </a:solidFill>
              </a:rPr>
              <a:t>.)</a:t>
            </a:r>
          </a:p>
          <a:p>
            <a:pPr lvl="0"/>
            <a:r>
              <a:rPr lang="lt-LT" dirty="0"/>
              <a:t>Mokinių nuomonė </a:t>
            </a:r>
            <a:r>
              <a:rPr lang="lt-LT" i="1" dirty="0"/>
              <a:t>„Santykiai su mokytojais pamokose yra pagarbūs ir geranoriški“</a:t>
            </a:r>
            <a:r>
              <a:rPr lang="lt-LT" dirty="0"/>
              <a:t> </a:t>
            </a:r>
            <a:r>
              <a:rPr lang="lt-LT" b="1" dirty="0">
                <a:solidFill>
                  <a:srgbClr val="C00000"/>
                </a:solidFill>
              </a:rPr>
              <a:t>(pokytis -16,74 </a:t>
            </a:r>
            <a:r>
              <a:rPr lang="lt-LT" b="1" dirty="0" err="1">
                <a:solidFill>
                  <a:srgbClr val="C00000"/>
                </a:solidFill>
              </a:rPr>
              <a:t>p.p</a:t>
            </a:r>
            <a:r>
              <a:rPr lang="lt-LT" b="1" dirty="0">
                <a:solidFill>
                  <a:srgbClr val="C00000"/>
                </a:solidFill>
              </a:rPr>
              <a:t>.)</a:t>
            </a:r>
          </a:p>
          <a:p>
            <a:pPr lvl="0"/>
            <a:r>
              <a:rPr lang="lt-LT" dirty="0"/>
              <a:t>Mokinių nuomonė „Pamokose jaučiuosi gerai“ </a:t>
            </a:r>
            <a:endParaRPr lang="lt-LT" dirty="0" smtClean="0"/>
          </a:p>
          <a:p>
            <a:pPr lvl="0"/>
            <a:r>
              <a:rPr lang="lt-LT" b="1" dirty="0" smtClean="0">
                <a:solidFill>
                  <a:srgbClr val="C00000"/>
                </a:solidFill>
              </a:rPr>
              <a:t>(pokytis </a:t>
            </a:r>
            <a:r>
              <a:rPr lang="lt-LT" b="1" dirty="0">
                <a:solidFill>
                  <a:srgbClr val="C00000"/>
                </a:solidFill>
              </a:rPr>
              <a:t>-16,58 </a:t>
            </a:r>
            <a:r>
              <a:rPr lang="lt-LT" b="1" dirty="0" err="1">
                <a:solidFill>
                  <a:srgbClr val="C00000"/>
                </a:solidFill>
              </a:rPr>
              <a:t>p.p</a:t>
            </a:r>
            <a:r>
              <a:rPr lang="lt-LT" b="1" dirty="0">
                <a:solidFill>
                  <a:srgbClr val="C00000"/>
                </a:solidFill>
              </a:rPr>
              <a:t>.).</a:t>
            </a:r>
          </a:p>
          <a:p>
            <a:pPr lvl="0"/>
            <a:r>
              <a:rPr lang="lt-LT" dirty="0"/>
              <a:t>Mažesnė dalis tėvų sutinka, kad „Mano vaiko santykiai su bendraklasiais yra geri“ </a:t>
            </a:r>
            <a:r>
              <a:rPr lang="lt-LT" b="1" dirty="0">
                <a:solidFill>
                  <a:srgbClr val="C00000"/>
                </a:solidFill>
              </a:rPr>
              <a:t>(pokytis -14 </a:t>
            </a:r>
            <a:r>
              <a:rPr lang="lt-LT" b="1" dirty="0" err="1">
                <a:solidFill>
                  <a:srgbClr val="C00000"/>
                </a:solidFill>
              </a:rPr>
              <a:t>p.p</a:t>
            </a:r>
            <a:r>
              <a:rPr lang="lt-LT" b="1" dirty="0">
                <a:solidFill>
                  <a:srgbClr val="C00000"/>
                </a:solidFill>
              </a:rPr>
              <a:t>)</a:t>
            </a:r>
          </a:p>
          <a:p>
            <a:pPr lvl="0"/>
            <a:r>
              <a:rPr lang="lt-LT" dirty="0"/>
              <a:t>NMVA apklausoje mažiau tėvų sutinka su teiginiu „Per paskutinius 2 mėnesius iš mano vaiko mokykloje niekas nesijuokė, nesišaipė“ </a:t>
            </a:r>
            <a:r>
              <a:rPr lang="lt-LT" b="1" dirty="0" smtClean="0">
                <a:solidFill>
                  <a:srgbClr val="C00000"/>
                </a:solidFill>
              </a:rPr>
              <a:t>(pokytis </a:t>
            </a:r>
            <a:r>
              <a:rPr lang="lt-LT" b="1" dirty="0">
                <a:solidFill>
                  <a:srgbClr val="C00000"/>
                </a:solidFill>
              </a:rPr>
              <a:t>-0,1 balo)</a:t>
            </a:r>
          </a:p>
          <a:p>
            <a:r>
              <a:rPr lang="lt-LT" dirty="0"/>
              <a:t> </a:t>
            </a:r>
          </a:p>
          <a:p>
            <a:endParaRPr lang="lt-LT" dirty="0"/>
          </a:p>
        </p:txBody>
      </p:sp>
      <p:sp>
        <p:nvSpPr>
          <p:cNvPr id="3" name="Antraštė 2"/>
          <p:cNvSpPr>
            <a:spLocks noGrp="1"/>
          </p:cNvSpPr>
          <p:nvPr>
            <p:ph type="title"/>
          </p:nvPr>
        </p:nvSpPr>
        <p:spPr>
          <a:xfrm>
            <a:off x="683568" y="980728"/>
            <a:ext cx="7756263" cy="698604"/>
          </a:xfrm>
        </p:spPr>
        <p:txBody>
          <a:bodyPr/>
          <a:lstStyle/>
          <a:p>
            <a:r>
              <a:rPr lang="lt-LT" sz="1800" b="1" dirty="0"/>
              <a:t>Aspektai, kurie po 2016 m. giluminio </a:t>
            </a:r>
            <a:r>
              <a:rPr lang="lt-LT" sz="1800" b="1" dirty="0" smtClean="0"/>
              <a:t>įsivertinimo</a:t>
            </a:r>
            <a:br>
              <a:rPr lang="lt-LT" sz="1800" b="1" dirty="0" smtClean="0"/>
            </a:br>
            <a:r>
              <a:rPr lang="lt-LT" sz="1800" b="1" dirty="0" smtClean="0"/>
              <a:t> </a:t>
            </a:r>
            <a:r>
              <a:rPr lang="lt-LT" sz="1800" b="1" dirty="0"/>
              <a:t>prastėjo arba nebuvo patobulinti:</a:t>
            </a:r>
            <a:br>
              <a:rPr lang="lt-LT" sz="1800" b="1" dirty="0"/>
            </a:br>
            <a:endParaRPr lang="lt-LT" sz="1800" dirty="0"/>
          </a:p>
        </p:txBody>
      </p:sp>
    </p:spTree>
    <p:extLst>
      <p:ext uri="{BB962C8B-B14F-4D97-AF65-F5344CB8AC3E}">
        <p14:creationId xmlns:p14="http://schemas.microsoft.com/office/powerpoint/2010/main" val="477654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a:xfrm>
            <a:off x="755576" y="2096852"/>
            <a:ext cx="7745505" cy="4968552"/>
          </a:xfrm>
        </p:spPr>
        <p:txBody>
          <a:bodyPr>
            <a:normAutofit fontScale="47500" lnSpcReduction="20000"/>
          </a:bodyPr>
          <a:lstStyle/>
          <a:p>
            <a:endParaRPr lang="lt-LT" dirty="0"/>
          </a:p>
          <a:p>
            <a:pPr marL="0" indent="0">
              <a:buNone/>
            </a:pPr>
            <a:endParaRPr lang="lt-LT" dirty="0"/>
          </a:p>
          <a:p>
            <a:pPr lvl="0" algn="just"/>
            <a:r>
              <a:rPr lang="lt-LT" sz="3800" b="1" dirty="0">
                <a:solidFill>
                  <a:srgbClr val="00B050"/>
                </a:solidFill>
              </a:rPr>
              <a:t>Beveik visi mokiniai (91,25 proc.) </a:t>
            </a:r>
            <a:r>
              <a:rPr lang="lt-LT" sz="3800" dirty="0"/>
              <a:t>apklausoje teigia, kad mokydamiesi savarankiškai susiranda reikiamą informaciją ir priemones, ir 97 proc. tėvų taip pat mano, kad vaikai geba savarankiškai susirasti reikiamą informaciją ir priemones;</a:t>
            </a:r>
          </a:p>
          <a:p>
            <a:pPr lvl="0" algn="just"/>
            <a:r>
              <a:rPr lang="lt-LT" sz="3800" b="1" dirty="0">
                <a:solidFill>
                  <a:srgbClr val="00B050"/>
                </a:solidFill>
              </a:rPr>
              <a:t>Dauguma (85 proc.) </a:t>
            </a:r>
            <a:r>
              <a:rPr lang="lt-LT" sz="3800" dirty="0"/>
              <a:t>mokinių savarankiškai įsivertina savo mokymąsi;</a:t>
            </a:r>
          </a:p>
          <a:p>
            <a:pPr lvl="0" algn="just"/>
            <a:r>
              <a:rPr lang="lt-LT" sz="3800" b="1" dirty="0">
                <a:solidFill>
                  <a:srgbClr val="00B050"/>
                </a:solidFill>
              </a:rPr>
              <a:t>Dauguma (80 proc.) </a:t>
            </a:r>
            <a:r>
              <a:rPr lang="lt-LT" sz="3800" dirty="0"/>
              <a:t>mokinių teigia, kad geba planuoti ir valdyti laiką, jiems pritaria 71 proc. apklausoje dalyvavusių tėvų;</a:t>
            </a:r>
          </a:p>
          <a:p>
            <a:pPr lvl="0" algn="just"/>
            <a:r>
              <a:rPr lang="lt-LT" sz="3800" b="1" dirty="0">
                <a:solidFill>
                  <a:srgbClr val="00B050"/>
                </a:solidFill>
              </a:rPr>
              <a:t>MŪD 79,31 pr</a:t>
            </a:r>
            <a:r>
              <a:rPr lang="lt-LT" sz="3800" dirty="0"/>
              <a:t>oc.  mokinių išsikėlę šių mokslo metų tikslus, numatę dalykų bei bendrųjų kompetencijų lūkesčius;</a:t>
            </a:r>
          </a:p>
          <a:p>
            <a:pPr lvl="0" algn="just"/>
            <a:r>
              <a:rPr lang="lt-LT" sz="3800" b="1" dirty="0">
                <a:solidFill>
                  <a:srgbClr val="C00000"/>
                </a:solidFill>
              </a:rPr>
              <a:t>Dalis (38 proc.) </a:t>
            </a:r>
            <a:r>
              <a:rPr lang="lt-LT" sz="3800" dirty="0"/>
              <a:t>mokytojų pripažįsta, kad pamokose sudaro sąlygas mokiniams išsikelti mokymosi tikslus, skatina pačius mokinius planuoti ir valdyti laiką.</a:t>
            </a:r>
          </a:p>
          <a:p>
            <a:pPr lvl="0" algn="just"/>
            <a:r>
              <a:rPr lang="lt-LT" sz="3800" b="1" dirty="0">
                <a:solidFill>
                  <a:srgbClr val="C00000"/>
                </a:solidFill>
              </a:rPr>
              <a:t>Tik pavienėse stebėtose pamokose </a:t>
            </a:r>
            <a:r>
              <a:rPr lang="lt-LT" sz="3800" dirty="0"/>
              <a:t>fiksuotas savivaldis mokymasis (ugdytiniai buvo mokomi mokytis, planuoti ir valdyti užduočių atlikimo laiką, vaikams sudarytos sąlygos kartu su mokytoju išsikelti mokymosi tikslus, savarankiškai pasirinkti  užduočių atlikimo būdą, pasirinkti priemones, siekdami spręsti iškilusias mokymosi problemas mokiniai klausė ir prašė pagalbos.  </a:t>
            </a:r>
          </a:p>
        </p:txBody>
      </p:sp>
      <p:sp>
        <p:nvSpPr>
          <p:cNvPr id="3" name="Antraštė 2"/>
          <p:cNvSpPr>
            <a:spLocks noGrp="1"/>
          </p:cNvSpPr>
          <p:nvPr>
            <p:ph type="title"/>
          </p:nvPr>
        </p:nvSpPr>
        <p:spPr>
          <a:xfrm>
            <a:off x="755576" y="188640"/>
            <a:ext cx="7756263" cy="1305436"/>
          </a:xfrm>
        </p:spPr>
        <p:txBody>
          <a:bodyPr/>
          <a:lstStyle/>
          <a:p>
            <a:r>
              <a:rPr lang="lt-LT" sz="4000" b="1" dirty="0" smtClean="0"/>
              <a:t/>
            </a:r>
            <a:br>
              <a:rPr lang="lt-LT" sz="4000" b="1" dirty="0" smtClean="0"/>
            </a:br>
            <a:r>
              <a:rPr lang="lt-LT" sz="4000" b="1" dirty="0"/>
              <a:t/>
            </a:r>
            <a:br>
              <a:rPr lang="lt-LT" sz="4000" b="1" dirty="0"/>
            </a:br>
            <a:r>
              <a:rPr lang="lt-LT" sz="4000" b="1" dirty="0" smtClean="0"/>
              <a:t>Savivaldis mokymasis</a:t>
            </a:r>
            <a:br>
              <a:rPr lang="lt-LT" sz="4000" b="1" dirty="0" smtClean="0"/>
            </a:br>
            <a:r>
              <a:rPr lang="lt-LT" sz="1800" b="1" dirty="0">
                <a:solidFill>
                  <a:schemeClr val="accent1">
                    <a:lumMod val="50000"/>
                  </a:schemeClr>
                </a:solidFill>
              </a:rPr>
              <a:t>Išanalizavus mokinių, mokinių tėvų ir mokytojų atsakymus į anketų klausimus bei stebėtų pamokų protokolus, peržiūrėjus MŪD galima teigti, kad Savivaldis mokymasis progimnazijoje </a:t>
            </a:r>
            <a:r>
              <a:rPr lang="lt-LT" sz="1800" b="1" u="sng" dirty="0">
                <a:solidFill>
                  <a:schemeClr val="accent1">
                    <a:lumMod val="50000"/>
                  </a:schemeClr>
                </a:solidFill>
              </a:rPr>
              <a:t>yra patenkinamas</a:t>
            </a:r>
            <a:r>
              <a:rPr lang="lt-LT" sz="1800" b="1" dirty="0">
                <a:solidFill>
                  <a:schemeClr val="accent1">
                    <a:lumMod val="50000"/>
                  </a:schemeClr>
                </a:solidFill>
              </a:rPr>
              <a:t>, vidutiniškai atitinka nusistatytą idealų situacijos mokykloje būvį, atitinkantį aukščiausią kokybę</a:t>
            </a:r>
            <a:r>
              <a:rPr lang="lt-LT" sz="1800" b="1" dirty="0" smtClean="0">
                <a:solidFill>
                  <a:schemeClr val="accent1">
                    <a:lumMod val="50000"/>
                  </a:schemeClr>
                </a:solidFill>
              </a:rPr>
              <a:t>.</a:t>
            </a:r>
            <a:endParaRPr lang="lt-LT" sz="1800" b="1" dirty="0"/>
          </a:p>
        </p:txBody>
      </p:sp>
      <p:sp>
        <p:nvSpPr>
          <p:cNvPr id="5" name="TextBox 4"/>
          <p:cNvSpPr txBox="1"/>
          <p:nvPr/>
        </p:nvSpPr>
        <p:spPr>
          <a:xfrm>
            <a:off x="2051720" y="1124744"/>
            <a:ext cx="184731" cy="369332"/>
          </a:xfrm>
          <a:prstGeom prst="rect">
            <a:avLst/>
          </a:prstGeom>
          <a:noFill/>
        </p:spPr>
        <p:txBody>
          <a:bodyPr wrap="none" rtlCol="0">
            <a:spAutoFit/>
          </a:bodyPr>
          <a:lstStyle/>
          <a:p>
            <a:endParaRPr lang="lt-LT" dirty="0"/>
          </a:p>
        </p:txBody>
      </p:sp>
      <p:sp>
        <p:nvSpPr>
          <p:cNvPr id="7" name="Kairysis riestinis skliaustas 6"/>
          <p:cNvSpPr/>
          <p:nvPr/>
        </p:nvSpPr>
        <p:spPr>
          <a:xfrm>
            <a:off x="251520" y="2276872"/>
            <a:ext cx="720080" cy="230425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lt-LT"/>
          </a:p>
        </p:txBody>
      </p:sp>
      <p:sp>
        <p:nvSpPr>
          <p:cNvPr id="8" name="Dešinysis riestinis skliaustas 7"/>
          <p:cNvSpPr/>
          <p:nvPr/>
        </p:nvSpPr>
        <p:spPr>
          <a:xfrm>
            <a:off x="8244408" y="4581128"/>
            <a:ext cx="899592" cy="208823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lt-LT"/>
          </a:p>
        </p:txBody>
      </p:sp>
    </p:spTree>
    <p:extLst>
      <p:ext uri="{BB962C8B-B14F-4D97-AF65-F5344CB8AC3E}">
        <p14:creationId xmlns:p14="http://schemas.microsoft.com/office/powerpoint/2010/main" val="160111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a:xfrm>
            <a:off x="611560" y="5528990"/>
            <a:ext cx="7745505" cy="1329010"/>
          </a:xfrm>
        </p:spPr>
        <p:txBody>
          <a:bodyPr/>
          <a:lstStyle/>
          <a:p>
            <a:r>
              <a:rPr lang="lt-LT" b="1" dirty="0" smtClean="0"/>
              <a:t>Santykiai ir mokinių savijauta bei klausimai apie  </a:t>
            </a:r>
            <a:r>
              <a:rPr lang="lt-LT" b="1" dirty="0" smtClean="0"/>
              <a:t>Mokymosi </a:t>
            </a:r>
            <a:r>
              <a:rPr lang="lt-LT" b="1" dirty="0" smtClean="0"/>
              <a:t>džiaugsmą nuo 2014 m. žemose pozicijose.</a:t>
            </a:r>
            <a:endParaRPr lang="lt-LT" b="1" dirty="0"/>
          </a:p>
        </p:txBody>
      </p:sp>
      <p:sp>
        <p:nvSpPr>
          <p:cNvPr id="3" name="Antraštė 2"/>
          <p:cNvSpPr>
            <a:spLocks noGrp="1"/>
          </p:cNvSpPr>
          <p:nvPr>
            <p:ph type="title"/>
          </p:nvPr>
        </p:nvSpPr>
        <p:spPr>
          <a:xfrm>
            <a:off x="755576" y="260648"/>
            <a:ext cx="7756263" cy="1054250"/>
          </a:xfrm>
        </p:spPr>
        <p:txBody>
          <a:bodyPr/>
          <a:lstStyle/>
          <a:p>
            <a:r>
              <a:rPr lang="lt-LT" b="1" dirty="0"/>
              <a:t>Į</a:t>
            </a:r>
            <a:r>
              <a:rPr lang="lt-LT" b="1" dirty="0" smtClean="0"/>
              <a:t>žvalgos</a:t>
            </a:r>
            <a:endParaRPr lang="lt-LT" b="1" dirty="0"/>
          </a:p>
        </p:txBody>
      </p:sp>
      <p:graphicFrame>
        <p:nvGraphicFramePr>
          <p:cNvPr id="4" name="Lentelė 3"/>
          <p:cNvGraphicFramePr>
            <a:graphicFrameLocks noGrp="1"/>
          </p:cNvGraphicFramePr>
          <p:nvPr>
            <p:extLst>
              <p:ext uri="{D42A27DB-BD31-4B8C-83A1-F6EECF244321}">
                <p14:modId xmlns:p14="http://schemas.microsoft.com/office/powerpoint/2010/main" val="105291548"/>
              </p:ext>
            </p:extLst>
          </p:nvPr>
        </p:nvGraphicFramePr>
        <p:xfrm>
          <a:off x="570535" y="1268760"/>
          <a:ext cx="8568951" cy="4175760"/>
        </p:xfrm>
        <a:graphic>
          <a:graphicData uri="http://schemas.openxmlformats.org/drawingml/2006/table">
            <a:tbl>
              <a:tblPr firstRow="1" bandRow="1">
                <a:tableStyleId>{5C22544A-7EE6-4342-B048-85BDC9FD1C3A}</a:tableStyleId>
              </a:tblPr>
              <a:tblGrid>
                <a:gridCol w="1699016"/>
                <a:gridCol w="1541344"/>
                <a:gridCol w="1825100"/>
                <a:gridCol w="1703292"/>
                <a:gridCol w="1800199"/>
              </a:tblGrid>
              <a:tr h="370840">
                <a:tc>
                  <a:txBody>
                    <a:bodyPr/>
                    <a:lstStyle/>
                    <a:p>
                      <a:r>
                        <a:rPr lang="lt-LT" sz="1400" dirty="0" smtClean="0"/>
                        <a:t>MOKINIAI</a:t>
                      </a:r>
                      <a:endParaRPr lang="lt-LT" sz="1400" dirty="0"/>
                    </a:p>
                  </a:txBody>
                  <a:tcPr/>
                </a:tc>
                <a:tc>
                  <a:txBody>
                    <a:bodyPr/>
                    <a:lstStyle/>
                    <a:p>
                      <a:r>
                        <a:rPr lang="lt-LT" sz="1400" dirty="0" smtClean="0"/>
                        <a:t>DARBUOTOJAI</a:t>
                      </a:r>
                      <a:endParaRPr lang="lt-LT" sz="1400" dirty="0"/>
                    </a:p>
                  </a:txBody>
                  <a:tcPr/>
                </a:tc>
                <a:tc>
                  <a:txBody>
                    <a:bodyPr/>
                    <a:lstStyle/>
                    <a:p>
                      <a:r>
                        <a:rPr lang="lt-LT" sz="1400" dirty="0" smtClean="0"/>
                        <a:t>MOKYTOJAI</a:t>
                      </a:r>
                      <a:endParaRPr lang="lt-LT" sz="1400" dirty="0"/>
                    </a:p>
                  </a:txBody>
                  <a:tcPr/>
                </a:tc>
                <a:tc>
                  <a:txBody>
                    <a:bodyPr/>
                    <a:lstStyle/>
                    <a:p>
                      <a:r>
                        <a:rPr lang="lt-LT" sz="1400" dirty="0" smtClean="0"/>
                        <a:t>MOKINIAI ž/v</a:t>
                      </a:r>
                      <a:endParaRPr lang="lt-LT" sz="1400" dirty="0"/>
                    </a:p>
                  </a:txBody>
                  <a:tcPr/>
                </a:tc>
                <a:tc>
                  <a:txBody>
                    <a:bodyPr/>
                    <a:lstStyle/>
                    <a:p>
                      <a:r>
                        <a:rPr lang="lt-LT" sz="1400" dirty="0" smtClean="0"/>
                        <a:t>TĖVAI ž/v</a:t>
                      </a:r>
                      <a:endParaRPr lang="lt-LT" sz="1400" dirty="0"/>
                    </a:p>
                  </a:txBody>
                  <a:tcPr/>
                </a:tc>
              </a:tr>
              <a:tr h="370840">
                <a:tc>
                  <a:txBody>
                    <a:bodyPr/>
                    <a:lstStyle/>
                    <a:p>
                      <a:pPr marL="285750" indent="-285750">
                        <a:buFont typeface="Arial" pitchFamily="34" charset="0"/>
                        <a:buChar char="•"/>
                      </a:pPr>
                      <a:r>
                        <a:rPr lang="lt-LT" sz="1800" kern="1200" dirty="0" smtClean="0">
                          <a:solidFill>
                            <a:schemeClr val="dk1"/>
                          </a:solidFill>
                          <a:effectLst/>
                          <a:latin typeface="+mn-lt"/>
                          <a:ea typeface="+mn-ea"/>
                          <a:cs typeface="+mn-cs"/>
                        </a:rPr>
                        <a:t>Klasės valdymas 2,19</a:t>
                      </a:r>
                    </a:p>
                    <a:p>
                      <a:pPr marL="285750" indent="-285750">
                        <a:buFont typeface="Arial" pitchFamily="34" charset="0"/>
                        <a:buChar char="•"/>
                      </a:pPr>
                      <a:r>
                        <a:rPr lang="lt-LT" sz="1800" b="1" kern="1200" dirty="0" smtClean="0">
                          <a:solidFill>
                            <a:srgbClr val="C00000"/>
                          </a:solidFill>
                          <a:effectLst/>
                          <a:latin typeface="+mn-lt"/>
                          <a:ea typeface="+mn-ea"/>
                          <a:cs typeface="+mn-cs"/>
                        </a:rPr>
                        <a:t>Santykiai ir mokinių savijauta2,24</a:t>
                      </a:r>
                    </a:p>
                    <a:p>
                      <a:pPr marL="285750" indent="-285750">
                        <a:buFont typeface="Arial" pitchFamily="34" charset="0"/>
                        <a:buChar char="•"/>
                      </a:pPr>
                      <a:r>
                        <a:rPr lang="lt-LT" sz="1800" b="0" i="0" kern="1200" dirty="0" smtClean="0">
                          <a:solidFill>
                            <a:srgbClr val="C00000"/>
                          </a:solidFill>
                          <a:effectLst/>
                          <a:latin typeface="+mn-lt"/>
                          <a:ea typeface="+mn-ea"/>
                          <a:cs typeface="+mn-cs"/>
                        </a:rPr>
                        <a:t>Mokymosi džiaugsmas  </a:t>
                      </a:r>
                      <a:r>
                        <a:rPr lang="lt-LT" sz="1800" i="0" kern="1200" dirty="0" smtClean="0">
                          <a:solidFill>
                            <a:schemeClr val="dk1"/>
                          </a:solidFill>
                          <a:effectLst/>
                          <a:latin typeface="+mn-lt"/>
                          <a:ea typeface="+mn-ea"/>
                          <a:cs typeface="+mn-cs"/>
                        </a:rPr>
                        <a:t>2,26</a:t>
                      </a:r>
                      <a:endParaRPr lang="lt-LT" i="0" dirty="0"/>
                    </a:p>
                  </a:txBody>
                  <a:tcPr/>
                </a:tc>
                <a:tc>
                  <a:txBody>
                    <a:bodyPr/>
                    <a:lstStyle/>
                    <a:p>
                      <a:pPr marL="285750" indent="-285750" algn="l">
                        <a:buFont typeface="Arial" pitchFamily="34" charset="0"/>
                        <a:buChar char="•"/>
                      </a:pPr>
                      <a:r>
                        <a:rPr lang="lt-LT" sz="1800" kern="1200" dirty="0" smtClean="0">
                          <a:solidFill>
                            <a:schemeClr val="dk1"/>
                          </a:solidFill>
                          <a:effectLst/>
                          <a:latin typeface="+mn-lt"/>
                          <a:ea typeface="+mn-ea"/>
                          <a:cs typeface="+mn-cs"/>
                        </a:rPr>
                        <a:t>Aplinkos</a:t>
                      </a:r>
                      <a:r>
                        <a:rPr lang="lt-LT" sz="1800" kern="1200" baseline="0" dirty="0" smtClean="0">
                          <a:solidFill>
                            <a:schemeClr val="dk1"/>
                          </a:solidFill>
                          <a:effectLst/>
                          <a:latin typeface="+mn-lt"/>
                          <a:ea typeface="+mn-ea"/>
                          <a:cs typeface="+mn-cs"/>
                        </a:rPr>
                        <a:t> </a:t>
                      </a:r>
                      <a:r>
                        <a:rPr lang="lt-LT" sz="1800" kern="1200" baseline="0" dirty="0" err="1" smtClean="0">
                          <a:solidFill>
                            <a:schemeClr val="dk1"/>
                          </a:solidFill>
                          <a:effectLst/>
                          <a:latin typeface="+mn-lt"/>
                          <a:ea typeface="+mn-ea"/>
                          <a:cs typeface="+mn-cs"/>
                        </a:rPr>
                        <a:t>e</a:t>
                      </a:r>
                      <a:r>
                        <a:rPr lang="lt-LT" sz="1800" kern="1200" dirty="0" err="1" smtClean="0">
                          <a:solidFill>
                            <a:schemeClr val="dk1"/>
                          </a:solidFill>
                          <a:effectLst/>
                          <a:latin typeface="+mn-lt"/>
                          <a:ea typeface="+mn-ea"/>
                          <a:cs typeface="+mn-cs"/>
                        </a:rPr>
                        <a:t>rgonomiškumas</a:t>
                      </a:r>
                      <a:r>
                        <a:rPr lang="lt-LT" sz="1800" kern="1200" dirty="0" smtClean="0">
                          <a:solidFill>
                            <a:schemeClr val="dk1"/>
                          </a:solidFill>
                          <a:effectLst/>
                          <a:latin typeface="+mn-lt"/>
                          <a:ea typeface="+mn-ea"/>
                          <a:cs typeface="+mn-cs"/>
                        </a:rPr>
                        <a:t> 2,88</a:t>
                      </a:r>
                    </a:p>
                    <a:p>
                      <a:pPr marL="285750" indent="-285750" algn="l">
                        <a:buFont typeface="Arial" pitchFamily="34" charset="0"/>
                        <a:buChar char="•"/>
                      </a:pPr>
                      <a:r>
                        <a:rPr lang="lt-LT" sz="1800" kern="1200" dirty="0" smtClean="0">
                          <a:solidFill>
                            <a:schemeClr val="dk1"/>
                          </a:solidFill>
                          <a:effectLst/>
                          <a:latin typeface="+mn-lt"/>
                          <a:ea typeface="+mn-ea"/>
                          <a:cs typeface="+mn-cs"/>
                        </a:rPr>
                        <a:t>Mokinių</a:t>
                      </a:r>
                    </a:p>
                    <a:p>
                      <a:pPr algn="l"/>
                      <a:r>
                        <a:rPr lang="lt-LT" sz="1800" kern="1200" dirty="0" smtClean="0">
                          <a:solidFill>
                            <a:schemeClr val="dk1"/>
                          </a:solidFill>
                          <a:effectLst/>
                          <a:latin typeface="+mn-lt"/>
                          <a:ea typeface="+mn-ea"/>
                          <a:cs typeface="+mn-cs"/>
                        </a:rPr>
                        <a:t>      darbų           demonstravimas 2,89</a:t>
                      </a:r>
                    </a:p>
                    <a:p>
                      <a:pPr marL="285750" indent="-285750" algn="l">
                        <a:buFont typeface="Arial" pitchFamily="34" charset="0"/>
                        <a:buChar char="•"/>
                      </a:pPr>
                      <a:r>
                        <a:rPr lang="lt-LT" sz="1800" kern="1200" dirty="0" smtClean="0">
                          <a:solidFill>
                            <a:schemeClr val="dk1"/>
                          </a:solidFill>
                          <a:effectLst/>
                          <a:latin typeface="+mn-lt"/>
                          <a:ea typeface="+mn-ea"/>
                          <a:cs typeface="+mn-cs"/>
                        </a:rPr>
                        <a:t>Optimalus išteklių paskirstymas 2,89</a:t>
                      </a:r>
                      <a:endParaRPr lang="lt-LT" dirty="0"/>
                    </a:p>
                  </a:txBody>
                  <a:tcPr/>
                </a:tc>
                <a:tc>
                  <a:txBody>
                    <a:bodyPr/>
                    <a:lstStyle/>
                    <a:p>
                      <a:pPr marL="285750" indent="-285750">
                        <a:buFont typeface="Arial" pitchFamily="34" charset="0"/>
                        <a:buChar char="•"/>
                      </a:pPr>
                      <a:r>
                        <a:rPr lang="lt-LT" sz="1800" b="0" kern="1200" dirty="0" err="1" smtClean="0">
                          <a:solidFill>
                            <a:srgbClr val="FF0000"/>
                          </a:solidFill>
                          <a:effectLst/>
                          <a:latin typeface="+mn-lt"/>
                          <a:ea typeface="+mn-ea"/>
                          <a:cs typeface="+mn-cs"/>
                        </a:rPr>
                        <a:t>Savivaldumas</a:t>
                      </a:r>
                      <a:r>
                        <a:rPr lang="lt-LT" sz="1800" b="0" kern="1200" baseline="0" dirty="0" smtClean="0">
                          <a:solidFill>
                            <a:srgbClr val="FF0000"/>
                          </a:solidFill>
                          <a:effectLst/>
                          <a:latin typeface="+mn-lt"/>
                          <a:ea typeface="+mn-ea"/>
                          <a:cs typeface="+mn-cs"/>
                        </a:rPr>
                        <a:t> </a:t>
                      </a:r>
                      <a:r>
                        <a:rPr lang="lt-LT" sz="1800" b="0" kern="1200" dirty="0" smtClean="0">
                          <a:solidFill>
                            <a:srgbClr val="FF0000"/>
                          </a:solidFill>
                          <a:effectLst/>
                          <a:latin typeface="+mn-lt"/>
                          <a:ea typeface="+mn-ea"/>
                          <a:cs typeface="+mn-cs"/>
                        </a:rPr>
                        <a:t>mokantis</a:t>
                      </a:r>
                      <a:r>
                        <a:rPr lang="lt-LT" sz="1800" b="0" kern="1200" dirty="0" smtClean="0">
                          <a:solidFill>
                            <a:schemeClr val="dk1"/>
                          </a:solidFill>
                          <a:effectLst/>
                          <a:latin typeface="+mn-lt"/>
                          <a:ea typeface="+mn-ea"/>
                          <a:cs typeface="+mn-cs"/>
                        </a:rPr>
                        <a:t>2,20</a:t>
                      </a:r>
                    </a:p>
                    <a:p>
                      <a:pPr marL="285750" indent="-285750">
                        <a:buFont typeface="Arial" pitchFamily="34" charset="0"/>
                        <a:buChar char="•"/>
                      </a:pPr>
                      <a:r>
                        <a:rPr lang="lt-LT" sz="1800" kern="1200" dirty="0" smtClean="0">
                          <a:solidFill>
                            <a:schemeClr val="dk1"/>
                          </a:solidFill>
                          <a:effectLst/>
                          <a:latin typeface="+mn-lt"/>
                          <a:ea typeface="+mn-ea"/>
                          <a:cs typeface="+mn-cs"/>
                        </a:rPr>
                        <a:t>Mokymosi konstruktyvumas 2,20</a:t>
                      </a:r>
                    </a:p>
                    <a:p>
                      <a:pPr marL="285750" indent="-285750">
                        <a:buFont typeface="Arial" pitchFamily="34" charset="0"/>
                        <a:buChar char="•"/>
                      </a:pPr>
                      <a:r>
                        <a:rPr lang="lt-LT" sz="1800" b="1" kern="1200" dirty="0" smtClean="0">
                          <a:solidFill>
                            <a:srgbClr val="C00000"/>
                          </a:solidFill>
                          <a:effectLst/>
                          <a:latin typeface="+mn-lt"/>
                          <a:ea typeface="+mn-ea"/>
                          <a:cs typeface="+mn-cs"/>
                        </a:rPr>
                        <a:t>Santykiai ir mokinių savijauta </a:t>
                      </a:r>
                      <a:r>
                        <a:rPr lang="lt-LT" sz="1800" kern="1200" dirty="0" smtClean="0">
                          <a:solidFill>
                            <a:schemeClr val="dk1"/>
                          </a:solidFill>
                          <a:effectLst/>
                          <a:latin typeface="+mn-lt"/>
                          <a:ea typeface="+mn-ea"/>
                          <a:cs typeface="+mn-cs"/>
                        </a:rPr>
                        <a:t>2,40</a:t>
                      </a:r>
                    </a:p>
                    <a:p>
                      <a:pPr marL="285750" indent="-285750">
                        <a:buFont typeface="Arial" pitchFamily="34" charset="0"/>
                        <a:buChar char="•"/>
                      </a:pPr>
                      <a:r>
                        <a:rPr lang="lt-LT" sz="1800" b="0" i="0" kern="1200" dirty="0" smtClean="0">
                          <a:solidFill>
                            <a:srgbClr val="C00000"/>
                          </a:solidFill>
                          <a:effectLst/>
                          <a:latin typeface="+mn-lt"/>
                          <a:ea typeface="+mn-ea"/>
                          <a:cs typeface="+mn-cs"/>
                        </a:rPr>
                        <a:t>Mokymosi džiaugsmas  </a:t>
                      </a:r>
                      <a:r>
                        <a:rPr lang="lt-LT" sz="1800" i="0" kern="1200" dirty="0" smtClean="0">
                          <a:solidFill>
                            <a:schemeClr val="dk1"/>
                          </a:solidFill>
                          <a:effectLst/>
                          <a:latin typeface="+mn-lt"/>
                          <a:ea typeface="+mn-ea"/>
                          <a:cs typeface="+mn-cs"/>
                        </a:rPr>
                        <a:t>2,45</a:t>
                      </a:r>
                      <a:endParaRPr lang="lt-LT"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lt-LT" sz="1800" b="0" kern="1200" dirty="0" err="1" smtClean="0">
                          <a:solidFill>
                            <a:srgbClr val="FF0000"/>
                          </a:solidFill>
                          <a:effectLst/>
                          <a:latin typeface="+mn-lt"/>
                          <a:ea typeface="+mn-ea"/>
                          <a:cs typeface="+mn-cs"/>
                        </a:rPr>
                        <a:t>Savivaldumas</a:t>
                      </a:r>
                      <a:r>
                        <a:rPr lang="lt-LT" sz="1800" b="0" kern="1200" dirty="0" smtClean="0">
                          <a:solidFill>
                            <a:srgbClr val="FF0000"/>
                          </a:solidFill>
                          <a:effectLst/>
                          <a:latin typeface="+mn-lt"/>
                          <a:ea typeface="+mn-ea"/>
                          <a:cs typeface="+mn-cs"/>
                        </a:rPr>
                        <a:t> mokantis </a:t>
                      </a:r>
                    </a:p>
                    <a:p>
                      <a:pPr marL="285750" indent="-285750">
                        <a:buFont typeface="Arial" pitchFamily="34" charset="0"/>
                        <a:buChar char="•"/>
                      </a:pPr>
                      <a:r>
                        <a:rPr lang="en-GB" sz="1800" kern="1200" dirty="0" err="1" smtClean="0">
                          <a:solidFill>
                            <a:schemeClr val="dk1"/>
                          </a:solidFill>
                          <a:effectLst/>
                          <a:latin typeface="+mn-lt"/>
                          <a:ea typeface="+mn-ea"/>
                          <a:cs typeface="+mn-cs"/>
                        </a:rPr>
                        <a:t>Tikėjimas</a:t>
                      </a:r>
                      <a:r>
                        <a:rPr lang="en-GB" sz="1800" kern="1200" dirty="0" smtClean="0">
                          <a:solidFill>
                            <a:schemeClr val="dk1"/>
                          </a:solidFill>
                          <a:effectLst/>
                          <a:latin typeface="+mn-lt"/>
                          <a:ea typeface="+mn-ea"/>
                          <a:cs typeface="+mn-cs"/>
                        </a:rPr>
                        <a:t> </a:t>
                      </a:r>
                      <a:r>
                        <a:rPr lang="en-GB" sz="1800" kern="1200" dirty="0" err="1" smtClean="0">
                          <a:solidFill>
                            <a:schemeClr val="dk1"/>
                          </a:solidFill>
                          <a:effectLst/>
                          <a:latin typeface="+mn-lt"/>
                          <a:ea typeface="+mn-ea"/>
                          <a:cs typeface="+mn-cs"/>
                        </a:rPr>
                        <a:t>mokinio</a:t>
                      </a:r>
                      <a:r>
                        <a:rPr lang="en-GB" sz="1800" kern="1200" dirty="0" smtClean="0">
                          <a:solidFill>
                            <a:schemeClr val="dk1"/>
                          </a:solidFill>
                          <a:effectLst/>
                          <a:latin typeface="+mn-lt"/>
                          <a:ea typeface="+mn-ea"/>
                          <a:cs typeface="+mn-cs"/>
                        </a:rPr>
                        <a:t> </a:t>
                      </a:r>
                      <a:r>
                        <a:rPr lang="en-GB" sz="1800" kern="1200" dirty="0" err="1" smtClean="0">
                          <a:solidFill>
                            <a:schemeClr val="dk1"/>
                          </a:solidFill>
                          <a:effectLst/>
                          <a:latin typeface="+mn-lt"/>
                          <a:ea typeface="+mn-ea"/>
                          <a:cs typeface="+mn-cs"/>
                        </a:rPr>
                        <a:t>galiomis</a:t>
                      </a:r>
                      <a:endParaRPr lang="lt-LT" sz="1800" kern="1200" dirty="0" smtClean="0">
                        <a:solidFill>
                          <a:schemeClr val="dk1"/>
                        </a:solidFill>
                        <a:effectLst/>
                        <a:latin typeface="+mn-lt"/>
                        <a:ea typeface="+mn-ea"/>
                        <a:cs typeface="+mn-cs"/>
                      </a:endParaRPr>
                    </a:p>
                    <a:p>
                      <a:pPr marL="285750" indent="-285750">
                        <a:buFont typeface="Arial" pitchFamily="34" charset="0"/>
                        <a:buChar char="•"/>
                      </a:pPr>
                      <a:r>
                        <a:rPr lang="lt-LT" sz="1800" b="0" i="0" kern="1200" dirty="0" smtClean="0">
                          <a:solidFill>
                            <a:srgbClr val="C00000"/>
                          </a:solidFill>
                          <a:effectLst/>
                          <a:latin typeface="+mn-lt"/>
                          <a:ea typeface="+mn-ea"/>
                          <a:cs typeface="+mn-cs"/>
                        </a:rPr>
                        <a:t>Mokymosi džiaugsmas  2,3</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lt-LT" sz="1800" b="1" kern="1200" dirty="0" smtClean="0">
                          <a:solidFill>
                            <a:srgbClr val="C00000"/>
                          </a:solidFill>
                          <a:effectLst/>
                          <a:latin typeface="+mn-lt"/>
                          <a:ea typeface="+mn-ea"/>
                          <a:cs typeface="+mn-cs"/>
                        </a:rPr>
                        <a:t>Santykiai ir mokinių savijauta</a:t>
                      </a:r>
                      <a:r>
                        <a:rPr lang="lt-LT" sz="1800" b="1" kern="1200" baseline="0" dirty="0" smtClean="0">
                          <a:solidFill>
                            <a:srgbClr val="C00000"/>
                          </a:solidFill>
                          <a:effectLst/>
                          <a:latin typeface="+mn-lt"/>
                          <a:ea typeface="+mn-ea"/>
                          <a:cs typeface="+mn-cs"/>
                        </a:rPr>
                        <a:t> </a:t>
                      </a:r>
                      <a:r>
                        <a:rPr lang="lt-LT" sz="1800" kern="1200" baseline="0" dirty="0" smtClean="0">
                          <a:solidFill>
                            <a:schemeClr val="dk1"/>
                          </a:solidFill>
                          <a:effectLst/>
                          <a:latin typeface="+mn-lt"/>
                          <a:ea typeface="+mn-ea"/>
                          <a:cs typeface="+mn-cs"/>
                        </a:rPr>
                        <a:t>2,5</a:t>
                      </a:r>
                      <a:endParaRPr lang="lt-LT" sz="1800" kern="1200" dirty="0" smtClean="0">
                        <a:solidFill>
                          <a:schemeClr val="dk1"/>
                        </a:solidFill>
                        <a:effectLst/>
                        <a:latin typeface="+mn-lt"/>
                        <a:ea typeface="+mn-ea"/>
                        <a:cs typeface="+mn-cs"/>
                      </a:endParaRPr>
                    </a:p>
                  </a:txBody>
                  <a:tcPr/>
                </a:tc>
                <a:tc>
                  <a:txBody>
                    <a:bodyPr/>
                    <a:lstStyle/>
                    <a:p>
                      <a:pPr marL="285750" indent="-285750">
                        <a:buFont typeface="Arial" pitchFamily="34" charset="0"/>
                        <a:buChar char="•"/>
                      </a:pPr>
                      <a:r>
                        <a:rPr lang="en-GB" sz="1800" kern="1200" dirty="0" smtClean="0">
                          <a:solidFill>
                            <a:srgbClr val="C00000"/>
                          </a:solidFill>
                          <a:effectLst/>
                          <a:latin typeface="+mn-lt"/>
                          <a:ea typeface="+mn-ea"/>
                          <a:cs typeface="+mn-cs"/>
                        </a:rPr>
                        <a:t> </a:t>
                      </a:r>
                      <a:r>
                        <a:rPr lang="lt-LT" sz="1800" b="1" kern="1200" dirty="0" smtClean="0">
                          <a:solidFill>
                            <a:srgbClr val="C00000"/>
                          </a:solidFill>
                          <a:effectLst/>
                          <a:latin typeface="+mn-lt"/>
                          <a:ea typeface="+mn-ea"/>
                          <a:cs typeface="+mn-cs"/>
                        </a:rPr>
                        <a:t>Santykiai ir mokinių savijauta</a:t>
                      </a:r>
                      <a:r>
                        <a:rPr lang="lt-LT" sz="1800" b="1" kern="1200" baseline="0" dirty="0" smtClean="0">
                          <a:solidFill>
                            <a:srgbClr val="C00000"/>
                          </a:solidFill>
                          <a:effectLst/>
                          <a:latin typeface="+mn-lt"/>
                          <a:ea typeface="+mn-ea"/>
                          <a:cs typeface="+mn-cs"/>
                        </a:rPr>
                        <a:t> </a:t>
                      </a:r>
                    </a:p>
                    <a:p>
                      <a:pPr marL="285750" marR="0" lvl="2"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lt-LT" sz="1800" kern="1200" dirty="0" smtClean="0">
                          <a:solidFill>
                            <a:schemeClr val="dk1"/>
                          </a:solidFill>
                          <a:effectLst/>
                          <a:latin typeface="+mn-lt"/>
                          <a:ea typeface="+mn-ea"/>
                          <a:cs typeface="+mn-cs"/>
                        </a:rPr>
                        <a:t>Savivoka, savivertė </a:t>
                      </a:r>
                      <a:endParaRPr lang="lt-LT" sz="1200" kern="1200" dirty="0" smtClean="0">
                        <a:solidFill>
                          <a:schemeClr val="dk1"/>
                        </a:solidFill>
                        <a:effectLst/>
                        <a:latin typeface="+mn-lt"/>
                        <a:ea typeface="+mn-ea"/>
                        <a:cs typeface="+mn-cs"/>
                      </a:endParaRPr>
                    </a:p>
                    <a:p>
                      <a:pPr marL="285750" indent="-285750">
                        <a:buFont typeface="Arial" pitchFamily="34" charset="0"/>
                        <a:buChar char="•"/>
                      </a:pPr>
                      <a:r>
                        <a:rPr lang="lt-LT" sz="1800" b="0" kern="1200" dirty="0" err="1" smtClean="0">
                          <a:solidFill>
                            <a:srgbClr val="FF0000"/>
                          </a:solidFill>
                          <a:effectLst/>
                          <a:latin typeface="+mn-lt"/>
                          <a:ea typeface="+mn-ea"/>
                          <a:cs typeface="+mn-cs"/>
                        </a:rPr>
                        <a:t>Savivaldumas</a:t>
                      </a:r>
                      <a:r>
                        <a:rPr lang="lt-LT" sz="1800" b="0" kern="1200" baseline="0" dirty="0" smtClean="0">
                          <a:solidFill>
                            <a:srgbClr val="FF0000"/>
                          </a:solidFill>
                          <a:effectLst/>
                          <a:latin typeface="+mn-lt"/>
                          <a:ea typeface="+mn-ea"/>
                          <a:cs typeface="+mn-cs"/>
                        </a:rPr>
                        <a:t> </a:t>
                      </a:r>
                      <a:r>
                        <a:rPr lang="lt-LT" sz="1800" b="0" kern="1200" dirty="0" smtClean="0">
                          <a:solidFill>
                            <a:srgbClr val="FF0000"/>
                          </a:solidFill>
                          <a:effectLst/>
                          <a:latin typeface="+mn-lt"/>
                          <a:ea typeface="+mn-ea"/>
                          <a:cs typeface="+mn-cs"/>
                        </a:rPr>
                        <a:t>mokantis</a:t>
                      </a:r>
                    </a:p>
                    <a:p>
                      <a:pPr marL="0" indent="0">
                        <a:buFont typeface="Arial" pitchFamily="34" charset="0"/>
                        <a:buNone/>
                      </a:pPr>
                      <a:endParaRPr lang="lt-LT" sz="1800" b="0" kern="1200" dirty="0" smtClean="0">
                        <a:solidFill>
                          <a:srgbClr val="FF0000"/>
                        </a:solidFill>
                        <a:effectLst/>
                        <a:latin typeface="+mn-lt"/>
                        <a:ea typeface="+mn-ea"/>
                        <a:cs typeface="+mn-cs"/>
                      </a:endParaRPr>
                    </a:p>
                    <a:p>
                      <a:pPr marL="285750" indent="-285750">
                        <a:buFont typeface="Arial" pitchFamily="34" charset="0"/>
                        <a:buChar char="•"/>
                      </a:pPr>
                      <a:r>
                        <a:rPr lang="lt-LT" sz="1800" b="0" kern="1200" dirty="0" smtClean="0">
                          <a:solidFill>
                            <a:srgbClr val="C00000"/>
                          </a:solidFill>
                          <a:effectLst/>
                          <a:latin typeface="+mn-lt"/>
                          <a:ea typeface="+mn-ea"/>
                          <a:cs typeface="+mn-cs"/>
                        </a:rPr>
                        <a:t> </a:t>
                      </a:r>
                      <a:r>
                        <a:rPr lang="lt-LT" sz="1800" b="0" i="0" kern="1200" dirty="0" smtClean="0">
                          <a:solidFill>
                            <a:srgbClr val="C00000"/>
                          </a:solidFill>
                          <a:effectLst/>
                          <a:latin typeface="+mn-lt"/>
                          <a:ea typeface="+mn-ea"/>
                          <a:cs typeface="+mn-cs"/>
                        </a:rPr>
                        <a:t>Mokymosi džiaugsmas </a:t>
                      </a:r>
                      <a:endParaRPr lang="lt-LT" b="0" dirty="0">
                        <a:solidFill>
                          <a:srgbClr val="C00000"/>
                        </a:solidFill>
                      </a:endParaRPr>
                    </a:p>
                  </a:txBody>
                  <a:tcPr/>
                </a:tc>
              </a:tr>
            </a:tbl>
          </a:graphicData>
        </a:graphic>
      </p:graphicFrame>
    </p:spTree>
    <p:extLst>
      <p:ext uri="{BB962C8B-B14F-4D97-AF65-F5344CB8AC3E}">
        <p14:creationId xmlns:p14="http://schemas.microsoft.com/office/powerpoint/2010/main" val="37915641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a:xfrm>
            <a:off x="565408" y="123966"/>
            <a:ext cx="7745505" cy="360040"/>
          </a:xfrm>
        </p:spPr>
        <p:txBody>
          <a:bodyPr>
            <a:noAutofit/>
          </a:bodyPr>
          <a:lstStyle/>
          <a:p>
            <a:pPr marL="0" indent="0" algn="ctr">
              <a:buNone/>
            </a:pPr>
            <a:r>
              <a:rPr lang="lt-LT" b="1" dirty="0" smtClean="0">
                <a:solidFill>
                  <a:srgbClr val="00B050"/>
                </a:solidFill>
              </a:rPr>
              <a:t>Savivaldis mokymasis ir Mokymosi džiaugsmas </a:t>
            </a:r>
            <a:endParaRPr lang="lt-LT" b="1" dirty="0">
              <a:solidFill>
                <a:srgbClr val="00B050"/>
              </a:solidFill>
            </a:endParaRPr>
          </a:p>
        </p:txBody>
      </p:sp>
      <p:sp>
        <p:nvSpPr>
          <p:cNvPr id="4" name="Rodyklė žemyn 3"/>
          <p:cNvSpPr/>
          <p:nvPr/>
        </p:nvSpPr>
        <p:spPr>
          <a:xfrm>
            <a:off x="4216160" y="556017"/>
            <a:ext cx="360040"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6" name="TextBox 5"/>
          <p:cNvSpPr txBox="1"/>
          <p:nvPr/>
        </p:nvSpPr>
        <p:spPr>
          <a:xfrm>
            <a:off x="4671645" y="951636"/>
            <a:ext cx="4248472" cy="2308324"/>
          </a:xfrm>
          <a:prstGeom prst="rect">
            <a:avLst/>
          </a:prstGeom>
          <a:noFill/>
        </p:spPr>
        <p:txBody>
          <a:bodyPr wrap="square" rtlCol="0">
            <a:spAutoFit/>
          </a:bodyPr>
          <a:lstStyle/>
          <a:p>
            <a:pPr algn="just"/>
            <a:r>
              <a:rPr lang="lt-LT" sz="1600" u="sng" dirty="0">
                <a:latin typeface="Times New Roman" pitchFamily="18" charset="0"/>
                <a:cs typeface="Times New Roman" pitchFamily="18" charset="0"/>
              </a:rPr>
              <a:t>Mokytojas planuoja</a:t>
            </a:r>
            <a:r>
              <a:rPr lang="lt-LT" sz="1600" dirty="0">
                <a:latin typeface="Times New Roman" pitchFamily="18" charset="0"/>
                <a:cs typeface="Times New Roman" pitchFamily="18" charset="0"/>
              </a:rPr>
              <a:t> ir </a:t>
            </a:r>
            <a:r>
              <a:rPr lang="lt-LT" sz="1600" u="sng" dirty="0">
                <a:latin typeface="Times New Roman" pitchFamily="18" charset="0"/>
                <a:cs typeface="Times New Roman" pitchFamily="18" charset="0"/>
              </a:rPr>
              <a:t>parenka</a:t>
            </a:r>
            <a:r>
              <a:rPr lang="lt-LT" sz="1600" dirty="0">
                <a:latin typeface="Times New Roman" pitchFamily="18" charset="0"/>
                <a:cs typeface="Times New Roman" pitchFamily="18" charset="0"/>
              </a:rPr>
              <a:t> prasmingas </a:t>
            </a:r>
            <a:r>
              <a:rPr lang="lt-LT" sz="1600" dirty="0" err="1">
                <a:latin typeface="Times New Roman" pitchFamily="18" charset="0"/>
                <a:cs typeface="Times New Roman" pitchFamily="18" charset="0"/>
              </a:rPr>
              <a:t>ugdymo(si</a:t>
            </a:r>
            <a:r>
              <a:rPr lang="lt-LT" sz="1600" dirty="0">
                <a:latin typeface="Times New Roman" pitchFamily="18" charset="0"/>
                <a:cs typeface="Times New Roman" pitchFamily="18" charset="0"/>
              </a:rPr>
              <a:t>) </a:t>
            </a:r>
            <a:r>
              <a:rPr lang="lt-LT" sz="1600" u="sng" dirty="0">
                <a:latin typeface="Times New Roman" pitchFamily="18" charset="0"/>
                <a:cs typeface="Times New Roman" pitchFamily="18" charset="0"/>
              </a:rPr>
              <a:t>veiklas, kurios skatina smalsumą ir entuziazmą, sudaro sąlygas kurti idėjas ir jas įgyvendinti, išgyventi pažinimo ir kūrybos džiaugsmą</a:t>
            </a:r>
            <a:r>
              <a:rPr lang="lt-LT" sz="1600" dirty="0">
                <a:latin typeface="Times New Roman" pitchFamily="18" charset="0"/>
                <a:cs typeface="Times New Roman" pitchFamily="18" charset="0"/>
              </a:rPr>
              <a:t>, taip pat patirti mokymosi sėkmę. Mokiniai skatinami džiaugtis savo ir kitų darbais, pasiekimais bei pažanga. </a:t>
            </a:r>
            <a:r>
              <a:rPr lang="lt-LT" sz="1600" u="sng" dirty="0">
                <a:latin typeface="Times New Roman" pitchFamily="18" charset="0"/>
                <a:cs typeface="Times New Roman" pitchFamily="18" charset="0"/>
              </a:rPr>
              <a:t>Jiems leidžiama</a:t>
            </a:r>
            <a:r>
              <a:rPr lang="lt-LT" sz="1600" dirty="0">
                <a:latin typeface="Times New Roman" pitchFamily="18" charset="0"/>
                <a:cs typeface="Times New Roman" pitchFamily="18" charset="0"/>
              </a:rPr>
              <a:t> bandyti ir klysti, </a:t>
            </a:r>
            <a:r>
              <a:rPr lang="lt-LT" sz="1600" u="sng" dirty="0">
                <a:latin typeface="Times New Roman" pitchFamily="18" charset="0"/>
                <a:cs typeface="Times New Roman" pitchFamily="18" charset="0"/>
              </a:rPr>
              <a:t>rasti ir taisyti savo klaidas, iš jų mokytis.</a:t>
            </a:r>
          </a:p>
        </p:txBody>
      </p:sp>
      <p:sp>
        <p:nvSpPr>
          <p:cNvPr id="8" name="Stačiakampis 7"/>
          <p:cNvSpPr/>
          <p:nvPr/>
        </p:nvSpPr>
        <p:spPr>
          <a:xfrm>
            <a:off x="75519" y="931201"/>
            <a:ext cx="4413294" cy="2554545"/>
          </a:xfrm>
          <a:prstGeom prst="rect">
            <a:avLst/>
          </a:prstGeom>
        </p:spPr>
        <p:txBody>
          <a:bodyPr wrap="square">
            <a:spAutoFit/>
          </a:bodyPr>
          <a:lstStyle/>
          <a:p>
            <a:pPr algn="just"/>
            <a:r>
              <a:rPr lang="lt-LT" sz="1600" dirty="0">
                <a:latin typeface="Times New Roman" pitchFamily="18" charset="0"/>
                <a:cs typeface="Times New Roman" pitchFamily="18" charset="0"/>
              </a:rPr>
              <a:t>Padedant mokytojui </a:t>
            </a:r>
            <a:r>
              <a:rPr lang="lt-LT" sz="1600" u="sng" dirty="0">
                <a:latin typeface="Times New Roman" pitchFamily="18" charset="0"/>
                <a:cs typeface="Times New Roman" pitchFamily="18" charset="0"/>
              </a:rPr>
              <a:t>kartu su mokytoju</a:t>
            </a:r>
            <a:r>
              <a:rPr lang="lt-LT" sz="1600" dirty="0">
                <a:latin typeface="Times New Roman" pitchFamily="18" charset="0"/>
                <a:cs typeface="Times New Roman" pitchFamily="18" charset="0"/>
              </a:rPr>
              <a:t>, mokiniai geba išsikelti mokymosi tikslus, </a:t>
            </a:r>
            <a:r>
              <a:rPr lang="lt-LT" sz="1600" u="sng" dirty="0">
                <a:latin typeface="Times New Roman" pitchFamily="18" charset="0"/>
                <a:cs typeface="Times New Roman" pitchFamily="18" charset="0"/>
              </a:rPr>
              <a:t>savarankiškai pasirinkti užduočių atlikimo būdą, susirasti reikiamą informaciją ir priemones, klausti ir paprašyti pagalbos, aptarti ir vertinti savo mokymąsi, planuoti ir valdyti laiką. </a:t>
            </a:r>
            <a:r>
              <a:rPr lang="lt-LT" sz="1600" dirty="0">
                <a:latin typeface="Times New Roman" pitchFamily="18" charset="0"/>
                <a:cs typeface="Times New Roman" pitchFamily="18" charset="0"/>
              </a:rPr>
              <a:t>Jie suvokia, pripažįsta ir </a:t>
            </a:r>
            <a:r>
              <a:rPr lang="lt-LT" sz="1600" u="sng" dirty="0">
                <a:latin typeface="Times New Roman" pitchFamily="18" charset="0"/>
                <a:cs typeface="Times New Roman" pitchFamily="18" charset="0"/>
              </a:rPr>
              <a:t>stengiasi spręsti mokymosi problemas. </a:t>
            </a:r>
            <a:r>
              <a:rPr lang="lt-LT" sz="1600" u="sng" dirty="0" smtClean="0">
                <a:latin typeface="Times New Roman" pitchFamily="18" charset="0"/>
                <a:cs typeface="Times New Roman" pitchFamily="18" charset="0"/>
              </a:rPr>
              <a:t>Reflektuodami</a:t>
            </a:r>
            <a:r>
              <a:rPr lang="lt-LT" sz="1600" dirty="0" smtClean="0">
                <a:latin typeface="Times New Roman" pitchFamily="18" charset="0"/>
                <a:cs typeface="Times New Roman" pitchFamily="18" charset="0"/>
              </a:rPr>
              <a:t> </a:t>
            </a:r>
            <a:r>
              <a:rPr lang="lt-LT" sz="1600" dirty="0">
                <a:latin typeface="Times New Roman" pitchFamily="18" charset="0"/>
                <a:cs typeface="Times New Roman" pitchFamily="18" charset="0"/>
              </a:rPr>
              <a:t>individualią mokymosi patirtį, mokiniai padeda mokytojams įvertinti mokymosi gilumą ir tinkamumą.</a:t>
            </a:r>
          </a:p>
        </p:txBody>
      </p:sp>
      <p:sp>
        <p:nvSpPr>
          <p:cNvPr id="10" name="Turinio vietos rezervavimo ženklas 1"/>
          <p:cNvSpPr txBox="1">
            <a:spLocks/>
          </p:cNvSpPr>
          <p:nvPr/>
        </p:nvSpPr>
        <p:spPr>
          <a:xfrm>
            <a:off x="197863" y="3789749"/>
            <a:ext cx="8411112" cy="1367443"/>
          </a:xfrm>
          <a:prstGeom prst="rect">
            <a:avLst/>
          </a:prstGeom>
        </p:spPr>
        <p:txBody>
          <a:bodyPr vert="horz" lIns="91440" tIns="45720" rIns="91440" bIns="45720" rtlCol="0">
            <a:noAutofit/>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marL="0" indent="0" algn="just">
              <a:spcBef>
                <a:spcPts val="0"/>
              </a:spcBef>
              <a:buNone/>
            </a:pPr>
            <a:r>
              <a:rPr lang="lt-LT" sz="1600" dirty="0" smtClean="0">
                <a:latin typeface="Times New Roman" pitchFamily="18" charset="0"/>
                <a:cs typeface="Times New Roman" pitchFamily="18" charset="0"/>
              </a:rPr>
              <a:t>Pamokose  </a:t>
            </a:r>
            <a:r>
              <a:rPr lang="lt-LT" sz="1600" b="1" dirty="0" smtClean="0">
                <a:latin typeface="Times New Roman" pitchFamily="18" charset="0"/>
                <a:cs typeface="Times New Roman" pitchFamily="18" charset="0"/>
              </a:rPr>
              <a:t>trūksta </a:t>
            </a:r>
            <a:r>
              <a:rPr lang="lt-LT" sz="1600" b="1" dirty="0" err="1" smtClean="0">
                <a:latin typeface="Times New Roman" pitchFamily="18" charset="0"/>
                <a:cs typeface="Times New Roman" pitchFamily="18" charset="0"/>
              </a:rPr>
              <a:t>Savivaldaus</a:t>
            </a:r>
            <a:r>
              <a:rPr lang="lt-LT" sz="1600" b="1" dirty="0" smtClean="0">
                <a:latin typeface="Times New Roman" pitchFamily="18" charset="0"/>
                <a:cs typeface="Times New Roman" pitchFamily="18" charset="0"/>
              </a:rPr>
              <a:t> </a:t>
            </a:r>
            <a:r>
              <a:rPr lang="lt-LT" sz="1600" b="1" dirty="0">
                <a:latin typeface="Times New Roman" pitchFamily="18" charset="0"/>
                <a:cs typeface="Times New Roman" pitchFamily="18" charset="0"/>
              </a:rPr>
              <a:t>mokymosi ir Mokymosi </a:t>
            </a:r>
            <a:r>
              <a:rPr lang="lt-LT" sz="1600" b="1" dirty="0" smtClean="0">
                <a:latin typeface="Times New Roman" pitchFamily="18" charset="0"/>
                <a:cs typeface="Times New Roman" pitchFamily="18" charset="0"/>
              </a:rPr>
              <a:t>džiaugsmo</a:t>
            </a:r>
            <a:r>
              <a:rPr lang="lt-LT" sz="1600" dirty="0" smtClean="0">
                <a:latin typeface="Times New Roman" pitchFamily="18" charset="0"/>
                <a:cs typeface="Times New Roman" pitchFamily="18" charset="0"/>
              </a:rPr>
              <a:t>, </a:t>
            </a:r>
            <a:r>
              <a:rPr lang="lt-LT" sz="1600" b="1" dirty="0" smtClean="0">
                <a:latin typeface="Times New Roman" pitchFamily="18" charset="0"/>
                <a:cs typeface="Times New Roman" pitchFamily="18" charset="0"/>
              </a:rPr>
              <a:t>kai jos  organizuojamos </a:t>
            </a:r>
            <a:r>
              <a:rPr lang="lt-LT" sz="1600" b="1" dirty="0">
                <a:latin typeface="Times New Roman" pitchFamily="18" charset="0"/>
                <a:cs typeface="Times New Roman" pitchFamily="18" charset="0"/>
              </a:rPr>
              <a:t>tradicine </a:t>
            </a:r>
            <a:r>
              <a:rPr lang="lt-LT" sz="1600" b="1" dirty="0" smtClean="0">
                <a:latin typeface="Times New Roman" pitchFamily="18" charset="0"/>
                <a:cs typeface="Times New Roman" pitchFamily="18" charset="0"/>
              </a:rPr>
              <a:t>(poveikio) paradigma </a:t>
            </a:r>
            <a:r>
              <a:rPr lang="lt-LT" sz="1600" dirty="0" smtClean="0">
                <a:latin typeface="Times New Roman" pitchFamily="18" charset="0"/>
                <a:cs typeface="Times New Roman" pitchFamily="18" charset="0"/>
              </a:rPr>
              <a:t>(kai vyrauja </a:t>
            </a:r>
            <a:r>
              <a:rPr lang="lt-LT" sz="1600" dirty="0">
                <a:latin typeface="Times New Roman" pitchFamily="18" charset="0"/>
                <a:cs typeface="Times New Roman" pitchFamily="18" charset="0"/>
              </a:rPr>
              <a:t>įsiminimo ir atkartojimo procesai, </a:t>
            </a:r>
            <a:r>
              <a:rPr lang="lt-LT" sz="1600" dirty="0" smtClean="0">
                <a:latin typeface="Times New Roman" pitchFamily="18" charset="0"/>
                <a:cs typeface="Times New Roman" pitchFamily="18" charset="0"/>
              </a:rPr>
              <a:t>mokytojas </a:t>
            </a:r>
            <a:r>
              <a:rPr lang="lt-LT" sz="1600" dirty="0">
                <a:latin typeface="Times New Roman" pitchFamily="18" charset="0"/>
                <a:cs typeface="Times New Roman" pitchFamily="18" charset="0"/>
              </a:rPr>
              <a:t>aktyvus veikėjas, atsakingas už tai, ko išmoks mokiniai</a:t>
            </a:r>
            <a:r>
              <a:rPr lang="lt-LT" sz="1600" dirty="0" smtClean="0">
                <a:latin typeface="Times New Roman" pitchFamily="18" charset="0"/>
                <a:cs typeface="Times New Roman" pitchFamily="18" charset="0"/>
              </a:rPr>
              <a:t>). Pamokose vyrauja </a:t>
            </a:r>
            <a:r>
              <a:rPr lang="lt-LT" sz="1600" b="1" dirty="0" err="1" smtClean="0">
                <a:latin typeface="Times New Roman" pitchFamily="18" charset="0"/>
                <a:cs typeface="Times New Roman" pitchFamily="18" charset="0"/>
              </a:rPr>
              <a:t>Savivaldus</a:t>
            </a:r>
            <a:r>
              <a:rPr lang="lt-LT" sz="1600" b="1" dirty="0" smtClean="0">
                <a:latin typeface="Times New Roman" pitchFamily="18" charset="0"/>
                <a:cs typeface="Times New Roman" pitchFamily="18" charset="0"/>
              </a:rPr>
              <a:t> mokymasis </a:t>
            </a:r>
            <a:r>
              <a:rPr lang="lt-LT" sz="1600" b="1" dirty="0">
                <a:latin typeface="Times New Roman" pitchFamily="18" charset="0"/>
                <a:cs typeface="Times New Roman" pitchFamily="18" charset="0"/>
              </a:rPr>
              <a:t>ir Mokymosi </a:t>
            </a:r>
            <a:r>
              <a:rPr lang="lt-LT" sz="1600" b="1" dirty="0" smtClean="0">
                <a:latin typeface="Times New Roman" pitchFamily="18" charset="0"/>
                <a:cs typeface="Times New Roman" pitchFamily="18" charset="0"/>
              </a:rPr>
              <a:t>džiaugsmas, jei jos organizuojamos šiuolaikine </a:t>
            </a:r>
            <a:r>
              <a:rPr lang="lt-LT" sz="1600" b="1" dirty="0">
                <a:latin typeface="Times New Roman" pitchFamily="18" charset="0"/>
                <a:cs typeface="Times New Roman" pitchFamily="18" charset="0"/>
              </a:rPr>
              <a:t>paradigma </a:t>
            </a:r>
            <a:r>
              <a:rPr lang="lt-LT" sz="1600" dirty="0" smtClean="0">
                <a:latin typeface="Times New Roman" pitchFamily="18" charset="0"/>
                <a:cs typeface="Times New Roman" pitchFamily="18" charset="0"/>
              </a:rPr>
              <a:t>(kai didžiausiais </a:t>
            </a:r>
            <a:r>
              <a:rPr lang="lt-LT" sz="1600" dirty="0">
                <a:latin typeface="Times New Roman" pitchFamily="18" charset="0"/>
                <a:cs typeface="Times New Roman" pitchFamily="18" charset="0"/>
              </a:rPr>
              <a:t>dėmesys skirtas mokymuisi, mokytojas </a:t>
            </a:r>
            <a:r>
              <a:rPr lang="lt-LT" sz="1600" dirty="0" smtClean="0">
                <a:latin typeface="Times New Roman" pitchFamily="18" charset="0"/>
                <a:cs typeface="Times New Roman" pitchFamily="18" charset="0"/>
              </a:rPr>
              <a:t>tik organizatorius ir </a:t>
            </a:r>
            <a:r>
              <a:rPr lang="lt-LT" sz="1600" dirty="0">
                <a:latin typeface="Times New Roman" pitchFamily="18" charset="0"/>
                <a:cs typeface="Times New Roman" pitchFamily="18" charset="0"/>
              </a:rPr>
              <a:t>padėjėjas mokantis</a:t>
            </a:r>
            <a:r>
              <a:rPr lang="lt-LT" sz="1600" dirty="0" smtClean="0">
                <a:latin typeface="Times New Roman" pitchFamily="18" charset="0"/>
                <a:cs typeface="Times New Roman" pitchFamily="18" charset="0"/>
              </a:rPr>
              <a:t>).</a:t>
            </a:r>
            <a:endParaRPr lang="lt-LT" sz="1600" b="1" dirty="0">
              <a:solidFill>
                <a:srgbClr val="00B050"/>
              </a:solidFill>
              <a:latin typeface="Times New Roman" pitchFamily="18" charset="0"/>
              <a:cs typeface="Times New Roman" pitchFamily="18" charset="0"/>
            </a:endParaRPr>
          </a:p>
        </p:txBody>
      </p:sp>
      <p:sp>
        <p:nvSpPr>
          <p:cNvPr id="11" name="Rodyklė žemyn 10"/>
          <p:cNvSpPr/>
          <p:nvPr/>
        </p:nvSpPr>
        <p:spPr>
          <a:xfrm>
            <a:off x="4223399" y="3295055"/>
            <a:ext cx="360040"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b="1" dirty="0"/>
          </a:p>
        </p:txBody>
      </p:sp>
      <p:sp>
        <p:nvSpPr>
          <p:cNvPr id="12" name="Rodyklė žemyn 11"/>
          <p:cNvSpPr/>
          <p:nvPr/>
        </p:nvSpPr>
        <p:spPr>
          <a:xfrm>
            <a:off x="4224560" y="5175633"/>
            <a:ext cx="360040"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b="1" dirty="0"/>
          </a:p>
        </p:txBody>
      </p:sp>
      <p:sp>
        <p:nvSpPr>
          <p:cNvPr id="13" name="Stačiakampis 12"/>
          <p:cNvSpPr/>
          <p:nvPr/>
        </p:nvSpPr>
        <p:spPr>
          <a:xfrm>
            <a:off x="977968" y="5799661"/>
            <a:ext cx="6850902" cy="461665"/>
          </a:xfrm>
          <a:prstGeom prst="rect">
            <a:avLst/>
          </a:prstGeom>
        </p:spPr>
        <p:txBody>
          <a:bodyPr wrap="square">
            <a:spAutoFit/>
          </a:bodyPr>
          <a:lstStyle/>
          <a:p>
            <a:pPr algn="ctr"/>
            <a:r>
              <a:rPr lang="lt-LT" sz="2400" b="1" dirty="0" smtClean="0">
                <a:solidFill>
                  <a:srgbClr val="00B050"/>
                </a:solidFill>
              </a:rPr>
              <a:t>Santykiai su mokytojais . Savijauta pamokoje.</a:t>
            </a:r>
            <a:endParaRPr lang="lt-LT" sz="2400" b="1" dirty="0">
              <a:solidFill>
                <a:srgbClr val="00B050"/>
              </a:solidFill>
            </a:endParaRPr>
          </a:p>
        </p:txBody>
      </p:sp>
    </p:spTree>
    <p:extLst>
      <p:ext uri="{BB962C8B-B14F-4D97-AF65-F5344CB8AC3E}">
        <p14:creationId xmlns:p14="http://schemas.microsoft.com/office/powerpoint/2010/main" val="67525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p:txBody>
          <a:bodyPr/>
          <a:lstStyle/>
          <a:p>
            <a:r>
              <a:rPr lang="lt-LT" b="1" dirty="0"/>
              <a:t>2.4.1. Veiklos rodiklis</a:t>
            </a:r>
            <a:r>
              <a:rPr lang="lt-LT" dirty="0"/>
              <a:t> Vertinimas </a:t>
            </a:r>
            <a:r>
              <a:rPr lang="lt-LT" dirty="0" smtClean="0"/>
              <a:t>ugdymui;</a:t>
            </a:r>
            <a:endParaRPr lang="lt-LT" dirty="0"/>
          </a:p>
          <a:p>
            <a:pPr marL="0" indent="0">
              <a:buNone/>
            </a:pPr>
            <a:r>
              <a:rPr lang="lt-LT" b="1" dirty="0"/>
              <a:t>Raktiniai žodžiai:</a:t>
            </a:r>
            <a:r>
              <a:rPr lang="lt-LT" dirty="0"/>
              <a:t>  Vertinimo kriterijų aiškumas; Vertinimo įvairovė; Pažangą skatinantis grįžtamasis </a:t>
            </a:r>
            <a:r>
              <a:rPr lang="lt-LT" dirty="0" smtClean="0"/>
              <a:t>ryšys.</a:t>
            </a:r>
          </a:p>
          <a:p>
            <a:r>
              <a:rPr lang="lt-LT" b="1" dirty="0"/>
              <a:t>2.3.2. Veiklos rodiklis</a:t>
            </a:r>
            <a:r>
              <a:rPr lang="lt-LT" dirty="0"/>
              <a:t> Ugdymas mokyklos </a:t>
            </a:r>
            <a:r>
              <a:rPr lang="lt-LT" dirty="0" smtClean="0"/>
              <a:t>gyvenimu; </a:t>
            </a:r>
            <a:r>
              <a:rPr lang="lt-LT" b="1" dirty="0" smtClean="0"/>
              <a:t>Raktinis </a:t>
            </a:r>
            <a:r>
              <a:rPr lang="lt-LT" b="1" dirty="0"/>
              <a:t>žodis:</a:t>
            </a:r>
            <a:r>
              <a:rPr lang="lt-LT" dirty="0"/>
              <a:t>  Santykiai ir mokinių </a:t>
            </a:r>
            <a:r>
              <a:rPr lang="lt-LT" dirty="0" smtClean="0"/>
              <a:t>savijauta.</a:t>
            </a:r>
          </a:p>
          <a:p>
            <a:r>
              <a:rPr lang="lt-LT" b="1" dirty="0"/>
              <a:t>2.3.1. Veiklos rodiklis</a:t>
            </a:r>
            <a:r>
              <a:rPr lang="lt-LT" dirty="0"/>
              <a:t> </a:t>
            </a:r>
            <a:r>
              <a:rPr lang="lt-LT" dirty="0" smtClean="0"/>
              <a:t>Mokymasis; </a:t>
            </a:r>
            <a:r>
              <a:rPr lang="lt-LT" b="1" dirty="0" smtClean="0"/>
              <a:t>Raktinis </a:t>
            </a:r>
            <a:r>
              <a:rPr lang="lt-LT" b="1" dirty="0"/>
              <a:t>žodis:</a:t>
            </a:r>
            <a:r>
              <a:rPr lang="lt-LT" dirty="0"/>
              <a:t> Savivaldis mokymasis</a:t>
            </a:r>
          </a:p>
          <a:p>
            <a:endParaRPr lang="lt-LT" dirty="0"/>
          </a:p>
          <a:p>
            <a:pPr marL="0" indent="0">
              <a:buNone/>
            </a:pPr>
            <a:endParaRPr lang="lt-LT" dirty="0" smtClean="0"/>
          </a:p>
          <a:p>
            <a:pPr marL="0" indent="0">
              <a:buNone/>
            </a:pPr>
            <a:endParaRPr lang="lt-LT" dirty="0"/>
          </a:p>
          <a:p>
            <a:endParaRPr lang="lt-LT" dirty="0"/>
          </a:p>
        </p:txBody>
      </p:sp>
      <p:sp>
        <p:nvSpPr>
          <p:cNvPr id="3" name="Antraštė 2"/>
          <p:cNvSpPr>
            <a:spLocks noGrp="1"/>
          </p:cNvSpPr>
          <p:nvPr>
            <p:ph type="title"/>
          </p:nvPr>
        </p:nvSpPr>
        <p:spPr/>
        <p:txBody>
          <a:bodyPr/>
          <a:lstStyle/>
          <a:p>
            <a:r>
              <a:rPr lang="lt-LT" sz="4000" b="1" dirty="0" smtClean="0"/>
              <a:t>Pasirinkti įsivertinimui </a:t>
            </a:r>
            <a:br>
              <a:rPr lang="lt-LT" sz="4000" b="1" dirty="0" smtClean="0"/>
            </a:br>
            <a:r>
              <a:rPr lang="lt-LT" sz="4000" b="1" dirty="0" smtClean="0"/>
              <a:t>rodikliai, </a:t>
            </a:r>
            <a:r>
              <a:rPr lang="lt-LT" sz="4000" b="1" dirty="0"/>
              <a:t>r</a:t>
            </a:r>
            <a:r>
              <a:rPr lang="lt-LT" sz="4000" b="1" dirty="0" smtClean="0"/>
              <a:t>aktiniai žodžiai</a:t>
            </a:r>
            <a:endParaRPr lang="lt-LT" sz="4000" dirty="0"/>
          </a:p>
        </p:txBody>
      </p:sp>
    </p:spTree>
    <p:extLst>
      <p:ext uri="{BB962C8B-B14F-4D97-AF65-F5344CB8AC3E}">
        <p14:creationId xmlns:p14="http://schemas.microsoft.com/office/powerpoint/2010/main" val="2939133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p:txBody>
          <a:bodyPr/>
          <a:lstStyle/>
          <a:p>
            <a:r>
              <a:rPr lang="lt-LT" dirty="0"/>
              <a:t>Palyginti v</a:t>
            </a:r>
            <a:r>
              <a:rPr lang="lt-LT" dirty="0" smtClean="0"/>
              <a:t>eiklos rodiklio 2.4.1</a:t>
            </a:r>
            <a:r>
              <a:rPr lang="lt-LT" dirty="0"/>
              <a:t>. Vertinimas </a:t>
            </a:r>
            <a:r>
              <a:rPr lang="lt-LT" dirty="0" smtClean="0"/>
              <a:t>ugdymui bei 2.3.2</a:t>
            </a:r>
            <a:r>
              <a:rPr lang="lt-LT" dirty="0"/>
              <a:t>. </a:t>
            </a:r>
            <a:r>
              <a:rPr lang="lt-LT" dirty="0" smtClean="0"/>
              <a:t>rodiklio </a:t>
            </a:r>
            <a:r>
              <a:rPr lang="lt-LT" dirty="0"/>
              <a:t>aspekto „Santykiai ir mokinių savijauta“ pokytį po 2016 m. giluminio įsivertinimo.</a:t>
            </a:r>
          </a:p>
          <a:p>
            <a:r>
              <a:rPr lang="lt-LT" dirty="0"/>
              <a:t> </a:t>
            </a:r>
            <a:r>
              <a:rPr lang="lt-LT" dirty="0" smtClean="0"/>
              <a:t>Įsivertinti Savivaldį mokymąsi ( </a:t>
            </a:r>
            <a:r>
              <a:rPr lang="lt-LT" dirty="0"/>
              <a:t>ar mokiniai geba išsikelti mokymosi tikslus, savarankiškai pasirinkti užduočių atlikimo būdą, susirasti reikiamą informaciją ir priemones, aptarti ir vertinti savo mokymąsi, planuoti ir valdyti laiką</a:t>
            </a:r>
            <a:r>
              <a:rPr lang="lt-LT" dirty="0" smtClean="0"/>
              <a:t>.)</a:t>
            </a:r>
            <a:endParaRPr lang="lt-LT" dirty="0"/>
          </a:p>
          <a:p>
            <a:endParaRPr lang="lt-LT" dirty="0"/>
          </a:p>
          <a:p>
            <a:endParaRPr lang="lt-LT" dirty="0"/>
          </a:p>
        </p:txBody>
      </p:sp>
      <p:sp>
        <p:nvSpPr>
          <p:cNvPr id="3" name="Antraštė 2"/>
          <p:cNvSpPr>
            <a:spLocks noGrp="1"/>
          </p:cNvSpPr>
          <p:nvPr>
            <p:ph type="title"/>
          </p:nvPr>
        </p:nvSpPr>
        <p:spPr/>
        <p:txBody>
          <a:bodyPr/>
          <a:lstStyle/>
          <a:p>
            <a:r>
              <a:rPr lang="lt-LT" sz="4000" b="1" dirty="0" smtClean="0"/>
              <a:t>Tikslas</a:t>
            </a:r>
            <a:endParaRPr lang="lt-LT" sz="4000" b="1" dirty="0"/>
          </a:p>
        </p:txBody>
      </p:sp>
    </p:spTree>
    <p:extLst>
      <p:ext uri="{BB962C8B-B14F-4D97-AF65-F5344CB8AC3E}">
        <p14:creationId xmlns:p14="http://schemas.microsoft.com/office/powerpoint/2010/main" val="435270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p:txBody>
          <a:bodyPr>
            <a:normAutofit fontScale="62500" lnSpcReduction="20000"/>
          </a:bodyPr>
          <a:lstStyle/>
          <a:p>
            <a:r>
              <a:rPr lang="lt-LT" dirty="0"/>
              <a:t>Laimutė </a:t>
            </a:r>
            <a:r>
              <a:rPr lang="lt-LT" dirty="0" err="1"/>
              <a:t>Penkaitienė</a:t>
            </a:r>
            <a:r>
              <a:rPr lang="lt-LT" dirty="0"/>
              <a:t>, </a:t>
            </a:r>
            <a:r>
              <a:rPr lang="lt-LT" dirty="0" smtClean="0"/>
              <a:t>tikybos, etikos mokytoja,</a:t>
            </a:r>
          </a:p>
          <a:p>
            <a:r>
              <a:rPr lang="lt-LT" dirty="0" err="1" smtClean="0"/>
              <a:t>Liubov</a:t>
            </a:r>
            <a:r>
              <a:rPr lang="lt-LT" dirty="0" smtClean="0"/>
              <a:t> </a:t>
            </a:r>
            <a:r>
              <a:rPr lang="lt-LT" dirty="0" err="1"/>
              <a:t>Dobiliauskienė</a:t>
            </a:r>
            <a:r>
              <a:rPr lang="lt-LT" dirty="0"/>
              <a:t>, rusų k. mokytoja, </a:t>
            </a:r>
            <a:endParaRPr lang="lt-LT" dirty="0" smtClean="0"/>
          </a:p>
          <a:p>
            <a:r>
              <a:rPr lang="lt-LT" dirty="0" smtClean="0"/>
              <a:t>Vilija Vyšniauskienė, pradinio ugdymo mokytoja,</a:t>
            </a:r>
          </a:p>
          <a:p>
            <a:r>
              <a:rPr lang="lt-LT" dirty="0" smtClean="0"/>
              <a:t>Rasa </a:t>
            </a:r>
            <a:r>
              <a:rPr lang="lt-LT" dirty="0" err="1" smtClean="0"/>
              <a:t>Bondzinskienė</a:t>
            </a:r>
            <a:r>
              <a:rPr lang="lt-LT" dirty="0" smtClean="0"/>
              <a:t>, lietuvių kalbos ir literatūros mokytoja,</a:t>
            </a:r>
          </a:p>
          <a:p>
            <a:r>
              <a:rPr lang="lt-LT" dirty="0" smtClean="0"/>
              <a:t>Diana </a:t>
            </a:r>
            <a:r>
              <a:rPr lang="lt-LT" dirty="0"/>
              <a:t>Tarnauskienė, socialinė </a:t>
            </a:r>
            <a:r>
              <a:rPr lang="lt-LT" dirty="0" smtClean="0"/>
              <a:t>pedagogė,</a:t>
            </a:r>
            <a:endParaRPr lang="lt-LT" dirty="0"/>
          </a:p>
          <a:p>
            <a:r>
              <a:rPr lang="lt-LT" dirty="0"/>
              <a:t>Lionė </a:t>
            </a:r>
            <a:r>
              <a:rPr lang="lt-LT" dirty="0" err="1"/>
              <a:t>Kraulėdienė</a:t>
            </a:r>
            <a:r>
              <a:rPr lang="lt-LT" dirty="0"/>
              <a:t>, </a:t>
            </a:r>
            <a:r>
              <a:rPr lang="lt-LT" dirty="0" smtClean="0"/>
              <a:t>istorijos mokytoja,</a:t>
            </a:r>
          </a:p>
          <a:p>
            <a:r>
              <a:rPr lang="lt-LT" dirty="0"/>
              <a:t>Ina </a:t>
            </a:r>
            <a:r>
              <a:rPr lang="lt-LT" dirty="0" err="1"/>
              <a:t>Bikauskienė</a:t>
            </a:r>
            <a:r>
              <a:rPr lang="lt-LT" dirty="0"/>
              <a:t>,</a:t>
            </a:r>
            <a:r>
              <a:rPr lang="lt-LT" b="1" dirty="0"/>
              <a:t> </a:t>
            </a:r>
            <a:r>
              <a:rPr lang="lt-LT" dirty="0"/>
              <a:t>anglų kalbos mokytoja </a:t>
            </a:r>
            <a:r>
              <a:rPr lang="lt-LT" dirty="0" smtClean="0"/>
              <a:t>,</a:t>
            </a:r>
          </a:p>
          <a:p>
            <a:r>
              <a:rPr lang="lt-LT" dirty="0"/>
              <a:t>Jolanta Ribačionkienė, pradinio ugdymo mokytoja </a:t>
            </a:r>
            <a:r>
              <a:rPr lang="lt-LT" dirty="0" smtClean="0"/>
              <a:t>,</a:t>
            </a:r>
          </a:p>
          <a:p>
            <a:r>
              <a:rPr lang="lt-LT" dirty="0"/>
              <a:t>Laura </a:t>
            </a:r>
            <a:r>
              <a:rPr lang="lt-LT" dirty="0" err="1"/>
              <a:t>Augustaitienė</a:t>
            </a:r>
            <a:r>
              <a:rPr lang="lt-LT" dirty="0"/>
              <a:t>, mokytojo padėjėja </a:t>
            </a:r>
            <a:r>
              <a:rPr lang="lt-LT" dirty="0" smtClean="0"/>
              <a:t>, žmogaus saugos mokytoja, </a:t>
            </a:r>
          </a:p>
          <a:p>
            <a:r>
              <a:rPr lang="lt-LT" dirty="0"/>
              <a:t>Ina </a:t>
            </a:r>
            <a:r>
              <a:rPr lang="lt-LT" dirty="0" err="1"/>
              <a:t>Akuckienė</a:t>
            </a:r>
            <a:r>
              <a:rPr lang="lt-LT" dirty="0"/>
              <a:t>, anglų </a:t>
            </a:r>
            <a:r>
              <a:rPr lang="lt-LT" dirty="0" smtClean="0"/>
              <a:t>kalbos </a:t>
            </a:r>
            <a:r>
              <a:rPr lang="lt-LT" dirty="0"/>
              <a:t>mokytoja </a:t>
            </a:r>
            <a:endParaRPr lang="lt-LT" dirty="0" smtClean="0"/>
          </a:p>
          <a:p>
            <a:r>
              <a:rPr lang="lt-LT" dirty="0"/>
              <a:t>Zita </a:t>
            </a:r>
            <a:r>
              <a:rPr lang="lt-LT" dirty="0" err="1"/>
              <a:t>Šestilienė</a:t>
            </a:r>
            <a:r>
              <a:rPr lang="lt-LT" dirty="0"/>
              <a:t>, matematikos mokytoja </a:t>
            </a:r>
            <a:r>
              <a:rPr lang="lt-LT" dirty="0" smtClean="0"/>
              <a:t>, </a:t>
            </a:r>
            <a:endParaRPr lang="lt-LT" dirty="0"/>
          </a:p>
          <a:p>
            <a:r>
              <a:rPr lang="lt-LT" dirty="0"/>
              <a:t>Almantas </a:t>
            </a:r>
            <a:r>
              <a:rPr lang="lt-LT" dirty="0" err="1"/>
              <a:t>Raškauskas</a:t>
            </a:r>
            <a:r>
              <a:rPr lang="lt-LT" dirty="0"/>
              <a:t>, informacinių technologijų </a:t>
            </a:r>
            <a:r>
              <a:rPr lang="lt-LT" dirty="0" smtClean="0"/>
              <a:t>mokytojas, </a:t>
            </a:r>
          </a:p>
          <a:p>
            <a:r>
              <a:rPr lang="lt-LT" dirty="0" err="1" smtClean="0"/>
              <a:t>Gileta</a:t>
            </a:r>
            <a:r>
              <a:rPr lang="lt-LT" dirty="0" smtClean="0"/>
              <a:t> </a:t>
            </a:r>
            <a:r>
              <a:rPr lang="lt-LT" dirty="0" err="1"/>
              <a:t>Naujokienė</a:t>
            </a:r>
            <a:r>
              <a:rPr lang="lt-LT" dirty="0"/>
              <a:t>, progimnazijos </a:t>
            </a:r>
            <a:r>
              <a:rPr lang="lt-LT" dirty="0" smtClean="0"/>
              <a:t>direktorė,</a:t>
            </a:r>
            <a:endParaRPr lang="lt-LT" dirty="0"/>
          </a:p>
          <a:p>
            <a:r>
              <a:rPr lang="lt-LT" dirty="0"/>
              <a:t>Vilma </a:t>
            </a:r>
            <a:r>
              <a:rPr lang="lt-LT" dirty="0" smtClean="0"/>
              <a:t>Anelauskienė, progimnazijos direktoriaus pavaduotoja ugdymui,</a:t>
            </a:r>
          </a:p>
          <a:p>
            <a:r>
              <a:rPr lang="lt-LT" dirty="0" smtClean="0"/>
              <a:t>Irma Kriaučeliūnienė, </a:t>
            </a:r>
            <a:r>
              <a:rPr lang="lt-LT" dirty="0"/>
              <a:t>pradinio ugdymo mokytoja</a:t>
            </a:r>
            <a:r>
              <a:rPr lang="lt-LT" dirty="0" smtClean="0"/>
              <a:t>,</a:t>
            </a:r>
          </a:p>
          <a:p>
            <a:r>
              <a:rPr lang="lt-LT" dirty="0"/>
              <a:t>3-8 klasių vadovai </a:t>
            </a:r>
          </a:p>
          <a:p>
            <a:endParaRPr lang="lt-LT" dirty="0"/>
          </a:p>
        </p:txBody>
      </p:sp>
      <p:sp>
        <p:nvSpPr>
          <p:cNvPr id="3" name="Antraštė 2"/>
          <p:cNvSpPr>
            <a:spLocks noGrp="1"/>
          </p:cNvSpPr>
          <p:nvPr>
            <p:ph type="title"/>
          </p:nvPr>
        </p:nvSpPr>
        <p:spPr/>
        <p:txBody>
          <a:bodyPr/>
          <a:lstStyle/>
          <a:p>
            <a:r>
              <a:rPr lang="lt-LT" sz="4400" b="1" dirty="0" smtClean="0"/>
              <a:t>Įsivertinimą atliko</a:t>
            </a:r>
            <a:endParaRPr lang="lt-LT" sz="4400" b="1" dirty="0"/>
          </a:p>
        </p:txBody>
      </p:sp>
    </p:spTree>
    <p:extLst>
      <p:ext uri="{BB962C8B-B14F-4D97-AF65-F5344CB8AC3E}">
        <p14:creationId xmlns:p14="http://schemas.microsoft.com/office/powerpoint/2010/main" val="4250333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a:xfrm>
            <a:off x="827584" y="2148955"/>
            <a:ext cx="7745505" cy="4709045"/>
          </a:xfrm>
        </p:spPr>
        <p:txBody>
          <a:bodyPr>
            <a:normAutofit fontScale="77500" lnSpcReduction="20000"/>
          </a:bodyPr>
          <a:lstStyle/>
          <a:p>
            <a:pPr algn="just">
              <a:defRPr/>
            </a:pPr>
            <a:r>
              <a:rPr lang="lt-LT" sz="2600" dirty="0">
                <a:solidFill>
                  <a:schemeClr val="bg2">
                    <a:lumMod val="10000"/>
                  </a:schemeClr>
                </a:solidFill>
              </a:rPr>
              <a:t>5-8  klasių mokinių anketinės apklausos </a:t>
            </a:r>
            <a:r>
              <a:rPr lang="lt-LT" sz="2600" dirty="0" smtClean="0">
                <a:solidFill>
                  <a:schemeClr val="bg2">
                    <a:lumMod val="10000"/>
                  </a:schemeClr>
                </a:solidFill>
              </a:rPr>
              <a:t>(80 mokinių);</a:t>
            </a:r>
            <a:endParaRPr lang="lt-LT" sz="2600" dirty="0">
              <a:solidFill>
                <a:schemeClr val="bg2">
                  <a:lumMod val="10000"/>
                </a:schemeClr>
              </a:solidFill>
            </a:endParaRPr>
          </a:p>
          <a:p>
            <a:pPr algn="just">
              <a:defRPr/>
            </a:pPr>
            <a:r>
              <a:rPr lang="lt-LT" sz="2600" dirty="0" smtClean="0">
                <a:solidFill>
                  <a:schemeClr val="bg2">
                    <a:lumMod val="10000"/>
                  </a:schemeClr>
                </a:solidFill>
              </a:rPr>
              <a:t>3-8 </a:t>
            </a:r>
            <a:r>
              <a:rPr lang="lt-LT" sz="2600" dirty="0">
                <a:solidFill>
                  <a:schemeClr val="bg2">
                    <a:lumMod val="10000"/>
                  </a:schemeClr>
                </a:solidFill>
              </a:rPr>
              <a:t>klasių mokinių tėvų anketinės apklausos </a:t>
            </a:r>
            <a:r>
              <a:rPr lang="lt-LT" sz="2600" dirty="0" smtClean="0">
                <a:solidFill>
                  <a:schemeClr val="bg2">
                    <a:lumMod val="10000"/>
                  </a:schemeClr>
                </a:solidFill>
              </a:rPr>
              <a:t>(58 tėvai);</a:t>
            </a:r>
            <a:endParaRPr lang="lt-LT" sz="2600" dirty="0">
              <a:solidFill>
                <a:schemeClr val="bg2">
                  <a:lumMod val="10000"/>
                </a:schemeClr>
              </a:solidFill>
            </a:endParaRPr>
          </a:p>
          <a:p>
            <a:pPr algn="just">
              <a:defRPr/>
            </a:pPr>
            <a:r>
              <a:rPr lang="lt-LT" sz="2600" dirty="0"/>
              <a:t>1-8 klasėse stebėtų pamokų protokolų suvestinės </a:t>
            </a:r>
            <a:r>
              <a:rPr lang="lt-LT" sz="2600" dirty="0" smtClean="0"/>
              <a:t>(17 stebėtų pamokų);</a:t>
            </a:r>
            <a:endParaRPr lang="lt-LT" sz="2600" dirty="0"/>
          </a:p>
          <a:p>
            <a:pPr algn="just">
              <a:defRPr/>
            </a:pPr>
            <a:r>
              <a:rPr lang="lt-LT" sz="2600" dirty="0"/>
              <a:t>5 klasių mokinių adaptacijos </a:t>
            </a:r>
            <a:r>
              <a:rPr lang="lt-LT" sz="2600" dirty="0" smtClean="0"/>
              <a:t>tyrimo rezultatai;</a:t>
            </a:r>
            <a:endParaRPr lang="lt-LT" sz="2600" dirty="0"/>
          </a:p>
          <a:p>
            <a:pPr algn="just">
              <a:defRPr/>
            </a:pPr>
            <a:r>
              <a:rPr lang="lt-LT" sz="2600" dirty="0" smtClean="0"/>
              <a:t>Įrašų </a:t>
            </a:r>
            <a:r>
              <a:rPr lang="lt-LT" sz="2600" dirty="0"/>
              <a:t>elektroniniame dienyne TAMO </a:t>
            </a:r>
            <a:r>
              <a:rPr lang="lt-LT" sz="2600" dirty="0" smtClean="0"/>
              <a:t>analizė;</a:t>
            </a:r>
            <a:endParaRPr lang="lt-LT" sz="2600" dirty="0"/>
          </a:p>
          <a:p>
            <a:pPr lvl="0"/>
            <a:r>
              <a:rPr lang="lt-LT" sz="2600" dirty="0"/>
              <a:t>5-8 </a:t>
            </a:r>
            <a:r>
              <a:rPr lang="lt-LT" sz="2600" dirty="0" err="1"/>
              <a:t>kl</a:t>
            </a:r>
            <a:r>
              <a:rPr lang="lt-LT" sz="2600" dirty="0"/>
              <a:t>. mokinių apklausa NMVA 2018 (89 respondentai</a:t>
            </a:r>
            <a:r>
              <a:rPr lang="lt-LT" sz="2600" dirty="0" smtClean="0"/>
              <a:t>);</a:t>
            </a:r>
            <a:endParaRPr lang="lt-LT" sz="2600" dirty="0"/>
          </a:p>
          <a:p>
            <a:pPr lvl="0"/>
            <a:r>
              <a:rPr lang="lt-LT" sz="2600" dirty="0"/>
              <a:t>1-8 </a:t>
            </a:r>
            <a:r>
              <a:rPr lang="lt-LT" sz="2600" dirty="0" err="1"/>
              <a:t>kl</a:t>
            </a:r>
            <a:r>
              <a:rPr lang="lt-LT" sz="2600" dirty="0"/>
              <a:t>. mokinių tėvų apklausa NMVA 2018 (61 respondentas</a:t>
            </a:r>
            <a:r>
              <a:rPr lang="lt-LT" sz="2600" dirty="0" smtClean="0"/>
              <a:t>);</a:t>
            </a:r>
            <a:endParaRPr lang="lt-LT" sz="2600" dirty="0"/>
          </a:p>
          <a:p>
            <a:pPr algn="just">
              <a:defRPr/>
            </a:pPr>
            <a:r>
              <a:rPr lang="lt-LT" sz="2600" dirty="0"/>
              <a:t>3-8 klasių mokinių </a:t>
            </a:r>
            <a:r>
              <a:rPr lang="lt-LT" sz="2600" dirty="0" err="1"/>
              <a:t>MŪD‘ių</a:t>
            </a:r>
            <a:r>
              <a:rPr lang="lt-LT" sz="2600" dirty="0"/>
              <a:t>  analizė </a:t>
            </a:r>
            <a:r>
              <a:rPr lang="lt-LT" sz="2600" dirty="0" smtClean="0"/>
              <a:t>(58 </a:t>
            </a:r>
            <a:r>
              <a:rPr lang="lt-LT" sz="2600" dirty="0"/>
              <a:t>atsitiktinai parinktų</a:t>
            </a:r>
            <a:r>
              <a:rPr lang="lt-LT" sz="2600" dirty="0" smtClean="0"/>
              <a:t>);</a:t>
            </a:r>
          </a:p>
          <a:p>
            <a:pPr lvl="0" algn="just">
              <a:defRPr/>
            </a:pPr>
            <a:r>
              <a:rPr lang="lt-LT" sz="2600" dirty="0"/>
              <a:t>Mokytojų anketinė apklausa (19 respondentų</a:t>
            </a:r>
            <a:r>
              <a:rPr lang="lt-LT" sz="2600" dirty="0" smtClean="0"/>
              <a:t>);</a:t>
            </a:r>
            <a:endParaRPr lang="lt-LT" sz="2600" dirty="0"/>
          </a:p>
          <a:p>
            <a:pPr algn="just">
              <a:defRPr/>
            </a:pPr>
            <a:r>
              <a:rPr lang="lt-LT" sz="2600" dirty="0" smtClean="0"/>
              <a:t>Pokalbiai </a:t>
            </a:r>
            <a:r>
              <a:rPr lang="lt-LT" sz="2600" dirty="0"/>
              <a:t>su </a:t>
            </a:r>
            <a:r>
              <a:rPr lang="lt-LT" sz="2600" dirty="0" smtClean="0"/>
              <a:t>atskirais mokytojais;</a:t>
            </a:r>
          </a:p>
          <a:p>
            <a:pPr lvl="0"/>
            <a:r>
              <a:rPr lang="lt-LT" sz="2600" dirty="0"/>
              <a:t>Vilkaviškio „</a:t>
            </a:r>
            <a:r>
              <a:rPr lang="lt-LT" sz="2600" dirty="0" err="1"/>
              <a:t>Ažuolo</a:t>
            </a:r>
            <a:r>
              <a:rPr lang="lt-LT" sz="2600" dirty="0"/>
              <a:t>“ progimnazijos mokinių pažangos ir pasiekimų vertinimo tvarkos </a:t>
            </a:r>
            <a:r>
              <a:rPr lang="lt-LT" sz="2600" dirty="0" smtClean="0"/>
              <a:t>aprašas;</a:t>
            </a:r>
          </a:p>
          <a:p>
            <a:pPr lvl="0"/>
            <a:r>
              <a:rPr lang="lt-LT" sz="2600" dirty="0" smtClean="0"/>
              <a:t>2016 m. giluminio įsivertinimo ataskaita;</a:t>
            </a:r>
          </a:p>
          <a:p>
            <a:pPr lvl="0"/>
            <a:r>
              <a:rPr lang="lt-LT" sz="2600" dirty="0" smtClean="0"/>
              <a:t>2017 m. plačiojo įsivertinimo duomenys.</a:t>
            </a:r>
            <a:endParaRPr lang="lt-LT" sz="2600" dirty="0"/>
          </a:p>
          <a:p>
            <a:endParaRPr lang="lt-LT" dirty="0"/>
          </a:p>
          <a:p>
            <a:endParaRPr lang="lt-LT" dirty="0"/>
          </a:p>
          <a:p>
            <a:endParaRPr lang="lt-LT" dirty="0"/>
          </a:p>
        </p:txBody>
      </p:sp>
      <p:sp>
        <p:nvSpPr>
          <p:cNvPr id="3" name="Antraštė 2"/>
          <p:cNvSpPr>
            <a:spLocks noGrp="1"/>
          </p:cNvSpPr>
          <p:nvPr>
            <p:ph type="title"/>
          </p:nvPr>
        </p:nvSpPr>
        <p:spPr>
          <a:xfrm>
            <a:off x="683568" y="260648"/>
            <a:ext cx="7756263" cy="936104"/>
          </a:xfrm>
        </p:spPr>
        <p:txBody>
          <a:bodyPr/>
          <a:lstStyle/>
          <a:p>
            <a:r>
              <a:rPr lang="lt-LT" sz="4000" b="1" dirty="0" smtClean="0"/>
              <a:t/>
            </a:r>
            <a:br>
              <a:rPr lang="lt-LT" sz="4000" b="1" dirty="0" smtClean="0"/>
            </a:br>
            <a:r>
              <a:rPr lang="lt-LT" sz="4000" b="1" dirty="0" smtClean="0"/>
              <a:t>Duomenų šaltiniai</a:t>
            </a:r>
            <a:r>
              <a:rPr lang="lt-LT" dirty="0"/>
              <a:t/>
            </a:r>
            <a:br>
              <a:rPr lang="lt-LT" dirty="0"/>
            </a:br>
            <a:endParaRPr lang="lt-LT" dirty="0"/>
          </a:p>
        </p:txBody>
      </p:sp>
    </p:spTree>
    <p:extLst>
      <p:ext uri="{BB962C8B-B14F-4D97-AF65-F5344CB8AC3E}">
        <p14:creationId xmlns:p14="http://schemas.microsoft.com/office/powerpoint/2010/main" val="3833061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142" y="836713"/>
            <a:ext cx="8892480" cy="4608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71550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a:xfrm>
            <a:off x="1043608" y="764704"/>
            <a:ext cx="7745505" cy="936104"/>
          </a:xfrm>
        </p:spPr>
        <p:txBody>
          <a:bodyPr>
            <a:normAutofit fontScale="25000" lnSpcReduction="20000"/>
          </a:bodyPr>
          <a:lstStyle/>
          <a:p>
            <a:pPr marL="0" indent="0">
              <a:buNone/>
            </a:pPr>
            <a:r>
              <a:rPr lang="lt-LT" sz="8000" b="1" dirty="0" smtClean="0">
                <a:solidFill>
                  <a:schemeClr val="accent2">
                    <a:lumMod val="50000"/>
                  </a:schemeClr>
                </a:solidFill>
              </a:rPr>
              <a:t>Vertinimas ugdymui progimnazijoje </a:t>
            </a:r>
            <a:r>
              <a:rPr lang="lt-LT" sz="8000" b="1" u="sng" dirty="0" smtClean="0">
                <a:solidFill>
                  <a:schemeClr val="accent2">
                    <a:lumMod val="50000"/>
                  </a:schemeClr>
                </a:solidFill>
              </a:rPr>
              <a:t>yra geras</a:t>
            </a:r>
            <a:r>
              <a:rPr lang="lt-LT" sz="8000" b="1" dirty="0" smtClean="0">
                <a:solidFill>
                  <a:schemeClr val="accent2">
                    <a:lumMod val="50000"/>
                  </a:schemeClr>
                </a:solidFill>
              </a:rPr>
              <a:t>, dauguma požymių atspindi nusistatytą idealų situacijos mokykloje būvį, atitinkantį aukščiausią kokybę.</a:t>
            </a:r>
          </a:p>
          <a:p>
            <a:pPr marL="0" indent="0">
              <a:buNone/>
            </a:pPr>
            <a:endParaRPr lang="lt-LT" sz="8000" b="1" dirty="0"/>
          </a:p>
          <a:p>
            <a:pPr marL="0" indent="0">
              <a:buNone/>
            </a:pPr>
            <a:endParaRPr lang="lt-LT" sz="8000" dirty="0"/>
          </a:p>
          <a:p>
            <a:pPr marL="0" indent="0" algn="ctr">
              <a:buNone/>
            </a:pPr>
            <a:r>
              <a:rPr lang="lt-LT" sz="8600" b="1" dirty="0"/>
              <a:t>Lyginant su 2016 m. vykdyto giluminiu įsivertinimu, progimnazija patobulino daugumą aspektų: </a:t>
            </a:r>
          </a:p>
          <a:p>
            <a:pPr lvl="0"/>
            <a:r>
              <a:rPr lang="lt-LT" sz="7200" dirty="0"/>
              <a:t>Daugiau mokinių teigė, kad dalykų pamokose žino vertinimo kriterijus </a:t>
            </a:r>
            <a:r>
              <a:rPr lang="lt-LT" sz="7200" b="1" dirty="0">
                <a:solidFill>
                  <a:srgbClr val="00B050"/>
                </a:solidFill>
              </a:rPr>
              <a:t>(pokytis +4,6 </a:t>
            </a:r>
            <a:r>
              <a:rPr lang="lt-LT" sz="7200" b="1" dirty="0" err="1">
                <a:solidFill>
                  <a:srgbClr val="00B050"/>
                </a:solidFill>
              </a:rPr>
              <a:t>p.p</a:t>
            </a:r>
            <a:r>
              <a:rPr lang="lt-LT" sz="7200" b="1" dirty="0">
                <a:solidFill>
                  <a:srgbClr val="00B050"/>
                </a:solidFill>
              </a:rPr>
              <a:t>.)</a:t>
            </a:r>
            <a:r>
              <a:rPr lang="lt-LT" sz="7200" dirty="0"/>
              <a:t>;</a:t>
            </a:r>
          </a:p>
          <a:p>
            <a:pPr lvl="0"/>
            <a:r>
              <a:rPr lang="lt-LT" sz="7200" dirty="0"/>
              <a:t> Daugiau mokinių teigė, kad iš mokytojų rašomų pažymių už atsakinėjimą pamokų metu supranta, kokias temas jiems reikėtų dar kartą pasikartoti (</a:t>
            </a:r>
            <a:r>
              <a:rPr lang="lt-LT" sz="7200" b="1" dirty="0">
                <a:solidFill>
                  <a:srgbClr val="00B050"/>
                </a:solidFill>
              </a:rPr>
              <a:t>pokytis +2,3 </a:t>
            </a:r>
            <a:r>
              <a:rPr lang="lt-LT" sz="7200" b="1" dirty="0" err="1">
                <a:solidFill>
                  <a:srgbClr val="00B050"/>
                </a:solidFill>
              </a:rPr>
              <a:t>p.p</a:t>
            </a:r>
            <a:r>
              <a:rPr lang="lt-LT" sz="7200" b="1" dirty="0">
                <a:solidFill>
                  <a:srgbClr val="00B050"/>
                </a:solidFill>
              </a:rPr>
              <a:t>.) </a:t>
            </a:r>
          </a:p>
          <a:p>
            <a:pPr lvl="0"/>
            <a:r>
              <a:rPr lang="lt-LT" sz="7200" dirty="0"/>
              <a:t>Pamokose mokiniai informuojami, ko iš jų tikimasi, koks turi būti gerai atliktas darbas, kokiais kriterijai remiantis jie bus įvertinti. </a:t>
            </a:r>
            <a:r>
              <a:rPr lang="lt-LT" sz="7200" b="1" dirty="0">
                <a:solidFill>
                  <a:srgbClr val="00B050"/>
                </a:solidFill>
              </a:rPr>
              <a:t>(pokytis +23,4 </a:t>
            </a:r>
            <a:r>
              <a:rPr lang="lt-LT" sz="7200" b="1" dirty="0" err="1">
                <a:solidFill>
                  <a:srgbClr val="00B050"/>
                </a:solidFill>
              </a:rPr>
              <a:t>p.p</a:t>
            </a:r>
            <a:r>
              <a:rPr lang="lt-LT" sz="7200" b="1" dirty="0">
                <a:solidFill>
                  <a:srgbClr val="00B050"/>
                </a:solidFill>
              </a:rPr>
              <a:t>.)</a:t>
            </a:r>
          </a:p>
          <a:p>
            <a:pPr lvl="0"/>
            <a:r>
              <a:rPr lang="lt-LT" sz="7200" dirty="0"/>
              <a:t>Pamokose stebėta formuojamojo vertinimo </a:t>
            </a:r>
            <a:r>
              <a:rPr lang="lt-LT" sz="7200" dirty="0" smtClean="0"/>
              <a:t>būdai</a:t>
            </a:r>
            <a:r>
              <a:rPr lang="lt-LT" sz="7200" dirty="0"/>
              <a:t> </a:t>
            </a:r>
            <a:r>
              <a:rPr lang="lt-LT" sz="7200" b="1" dirty="0" smtClean="0">
                <a:solidFill>
                  <a:srgbClr val="00B050"/>
                </a:solidFill>
              </a:rPr>
              <a:t>(pokytis </a:t>
            </a:r>
            <a:r>
              <a:rPr lang="lt-LT" sz="7200" b="1" dirty="0">
                <a:solidFill>
                  <a:srgbClr val="00B050"/>
                </a:solidFill>
              </a:rPr>
              <a:t>+45,5 </a:t>
            </a:r>
            <a:r>
              <a:rPr lang="lt-LT" sz="7200" b="1" dirty="0" err="1">
                <a:solidFill>
                  <a:srgbClr val="00B050"/>
                </a:solidFill>
              </a:rPr>
              <a:t>p.p</a:t>
            </a:r>
            <a:r>
              <a:rPr lang="lt-LT" sz="7200" b="1" dirty="0">
                <a:solidFill>
                  <a:srgbClr val="00B050"/>
                </a:solidFill>
              </a:rPr>
              <a:t>.)</a:t>
            </a:r>
          </a:p>
          <a:p>
            <a:pPr lvl="0"/>
            <a:r>
              <a:rPr lang="lt-LT" sz="7200" dirty="0"/>
              <a:t>Pamokose mokiniams buvo suteikiama galimybė </a:t>
            </a:r>
            <a:r>
              <a:rPr lang="lt-LT" sz="7200" dirty="0" smtClean="0"/>
              <a:t>įsivertinti</a:t>
            </a:r>
            <a:r>
              <a:rPr lang="lt-LT" sz="7200" b="1" dirty="0">
                <a:solidFill>
                  <a:srgbClr val="00B050"/>
                </a:solidFill>
              </a:rPr>
              <a:t> </a:t>
            </a:r>
            <a:endParaRPr lang="lt-LT" sz="7200" b="1" dirty="0" smtClean="0">
              <a:solidFill>
                <a:srgbClr val="00B050"/>
              </a:solidFill>
            </a:endParaRPr>
          </a:p>
          <a:p>
            <a:pPr marL="0" lvl="0" indent="0">
              <a:buNone/>
            </a:pPr>
            <a:r>
              <a:rPr lang="lt-LT" sz="7200" b="1" dirty="0" smtClean="0">
                <a:solidFill>
                  <a:srgbClr val="00B050"/>
                </a:solidFill>
              </a:rPr>
              <a:t>       ( </a:t>
            </a:r>
            <a:r>
              <a:rPr lang="lt-LT" sz="7200" b="1" dirty="0">
                <a:solidFill>
                  <a:srgbClr val="00B050"/>
                </a:solidFill>
              </a:rPr>
              <a:t>pokytis +36,3 </a:t>
            </a:r>
            <a:r>
              <a:rPr lang="lt-LT" sz="7200" b="1" dirty="0" err="1">
                <a:solidFill>
                  <a:srgbClr val="00B050"/>
                </a:solidFill>
              </a:rPr>
              <a:t>p.p</a:t>
            </a:r>
            <a:r>
              <a:rPr lang="lt-LT" sz="7200" b="1" dirty="0">
                <a:solidFill>
                  <a:srgbClr val="00B050"/>
                </a:solidFill>
              </a:rPr>
              <a:t>.)</a:t>
            </a:r>
          </a:p>
          <a:p>
            <a:pPr lvl="0"/>
            <a:r>
              <a:rPr lang="lt-LT" sz="7200" dirty="0"/>
              <a:t>1-4 </a:t>
            </a:r>
            <a:r>
              <a:rPr lang="lt-LT" sz="7200" dirty="0" err="1"/>
              <a:t>kl</a:t>
            </a:r>
            <a:r>
              <a:rPr lang="lt-LT" sz="7200" dirty="0"/>
              <a:t>. mokytojai supažindino mokinius su vertinimo tvarka </a:t>
            </a:r>
            <a:endParaRPr lang="lt-LT" sz="7200" dirty="0" smtClean="0"/>
          </a:p>
          <a:p>
            <a:pPr marL="0" lvl="0" indent="0">
              <a:buNone/>
            </a:pPr>
            <a:r>
              <a:rPr lang="lt-LT" sz="7200" b="1" dirty="0">
                <a:solidFill>
                  <a:srgbClr val="00B050"/>
                </a:solidFill>
              </a:rPr>
              <a:t> </a:t>
            </a:r>
            <a:r>
              <a:rPr lang="lt-LT" sz="7200" b="1" dirty="0" smtClean="0">
                <a:solidFill>
                  <a:srgbClr val="00B050"/>
                </a:solidFill>
              </a:rPr>
              <a:t>      (</a:t>
            </a:r>
            <a:r>
              <a:rPr lang="lt-LT" sz="7200" b="1" dirty="0">
                <a:solidFill>
                  <a:srgbClr val="00B050"/>
                </a:solidFill>
              </a:rPr>
              <a:t>pokytis + 8,8 </a:t>
            </a:r>
            <a:r>
              <a:rPr lang="lt-LT" sz="7200" b="1" dirty="0" err="1">
                <a:solidFill>
                  <a:srgbClr val="00B050"/>
                </a:solidFill>
              </a:rPr>
              <a:t>p.p</a:t>
            </a:r>
            <a:r>
              <a:rPr lang="lt-LT" sz="7200" b="1" dirty="0">
                <a:solidFill>
                  <a:srgbClr val="00B050"/>
                </a:solidFill>
              </a:rPr>
              <a:t>.)</a:t>
            </a:r>
          </a:p>
          <a:p>
            <a:pPr lvl="0"/>
            <a:r>
              <a:rPr lang="lt-LT" sz="7200" dirty="0"/>
              <a:t>1-4 </a:t>
            </a:r>
            <a:r>
              <a:rPr lang="lt-LT" sz="7200" dirty="0" err="1"/>
              <a:t>kl</a:t>
            </a:r>
            <a:r>
              <a:rPr lang="lt-LT" sz="7200" dirty="0"/>
              <a:t>. mokiniams TAMO dienyne įrašyti formuojamieji komentarai informatyvūs </a:t>
            </a:r>
            <a:r>
              <a:rPr lang="lt-LT" sz="7200" b="1" dirty="0">
                <a:solidFill>
                  <a:srgbClr val="00B050"/>
                </a:solidFill>
              </a:rPr>
              <a:t>(pokytis +9,6 </a:t>
            </a:r>
            <a:r>
              <a:rPr lang="lt-LT" sz="7200" b="1" dirty="0" err="1">
                <a:solidFill>
                  <a:srgbClr val="00B050"/>
                </a:solidFill>
              </a:rPr>
              <a:t>p.p</a:t>
            </a:r>
            <a:r>
              <a:rPr lang="lt-LT" sz="7200" b="1" dirty="0" smtClean="0">
                <a:solidFill>
                  <a:srgbClr val="00B050"/>
                </a:solidFill>
              </a:rPr>
              <a:t>.)</a:t>
            </a:r>
            <a:endParaRPr lang="lt-LT" sz="7200" b="1" dirty="0">
              <a:solidFill>
                <a:srgbClr val="00B050"/>
              </a:solidFill>
            </a:endParaRPr>
          </a:p>
        </p:txBody>
      </p:sp>
      <p:sp>
        <p:nvSpPr>
          <p:cNvPr id="3" name="Antraštė 2"/>
          <p:cNvSpPr>
            <a:spLocks noGrp="1"/>
          </p:cNvSpPr>
          <p:nvPr>
            <p:ph type="title"/>
          </p:nvPr>
        </p:nvSpPr>
        <p:spPr>
          <a:xfrm>
            <a:off x="971600" y="476672"/>
            <a:ext cx="7756263" cy="504056"/>
          </a:xfrm>
        </p:spPr>
        <p:txBody>
          <a:bodyPr/>
          <a:lstStyle/>
          <a:p>
            <a:r>
              <a:rPr lang="lt-LT" sz="4000" b="1" dirty="0"/>
              <a:t>Lyginamosios analizės išvados</a:t>
            </a:r>
            <a:br>
              <a:rPr lang="lt-LT" sz="4000" b="1" dirty="0"/>
            </a:br>
            <a:endParaRPr lang="lt-LT" sz="4000" b="1" dirty="0"/>
          </a:p>
        </p:txBody>
      </p:sp>
    </p:spTree>
    <p:extLst>
      <p:ext uri="{BB962C8B-B14F-4D97-AF65-F5344CB8AC3E}">
        <p14:creationId xmlns:p14="http://schemas.microsoft.com/office/powerpoint/2010/main" val="36564001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a:xfrm>
            <a:off x="467544" y="260648"/>
            <a:ext cx="7961529" cy="8352928"/>
          </a:xfrm>
        </p:spPr>
        <p:txBody>
          <a:bodyPr>
            <a:normAutofit fontScale="40000" lnSpcReduction="20000"/>
          </a:bodyPr>
          <a:lstStyle/>
          <a:p>
            <a:pPr marL="0" indent="0" algn="ctr">
              <a:buNone/>
            </a:pPr>
            <a:r>
              <a:rPr lang="lt-LT" sz="4400" b="1" dirty="0"/>
              <a:t>Mažuma aspektų, kurie po 2016 m. giluminio įsivertinimo prastėjo arba nebuvo patobulinti:</a:t>
            </a:r>
          </a:p>
          <a:p>
            <a:pPr marL="0" indent="0">
              <a:buNone/>
            </a:pPr>
            <a:r>
              <a:rPr lang="lt-LT" dirty="0"/>
              <a:t> </a:t>
            </a:r>
          </a:p>
          <a:p>
            <a:pPr lvl="0"/>
            <a:endParaRPr lang="lt-LT" sz="3300" dirty="0" smtClean="0"/>
          </a:p>
          <a:p>
            <a:pPr lvl="0"/>
            <a:r>
              <a:rPr lang="lt-LT" sz="4000" b="1" dirty="0" smtClean="0"/>
              <a:t>Mažiau </a:t>
            </a:r>
            <a:r>
              <a:rPr lang="lt-LT" sz="4000" b="1" dirty="0"/>
              <a:t>mokinių </a:t>
            </a:r>
            <a:r>
              <a:rPr lang="lt-LT" sz="4000" dirty="0"/>
              <a:t>pripažino, kad pamokose mokytojas stebi jų darbą ir pasako stipriąsias vietas, ką patobulinti ir kaip tai padaryti. </a:t>
            </a:r>
            <a:r>
              <a:rPr lang="lt-LT" sz="4000" b="1" dirty="0">
                <a:solidFill>
                  <a:srgbClr val="C00000"/>
                </a:solidFill>
              </a:rPr>
              <a:t>(pokytis - 9,7 </a:t>
            </a:r>
            <a:r>
              <a:rPr lang="lt-LT" sz="4000" b="1" dirty="0" err="1">
                <a:solidFill>
                  <a:srgbClr val="C00000"/>
                </a:solidFill>
              </a:rPr>
              <a:t>p.p</a:t>
            </a:r>
            <a:r>
              <a:rPr lang="lt-LT" sz="4000" b="1" dirty="0">
                <a:solidFill>
                  <a:srgbClr val="C00000"/>
                </a:solidFill>
              </a:rPr>
              <a:t>.)</a:t>
            </a:r>
          </a:p>
          <a:p>
            <a:pPr lvl="0"/>
            <a:r>
              <a:rPr lang="lt-LT" sz="4000" b="1" dirty="0"/>
              <a:t>Mažiau 5-8 </a:t>
            </a:r>
            <a:r>
              <a:rPr lang="lt-LT" sz="4000" b="1" dirty="0" err="1"/>
              <a:t>kl</a:t>
            </a:r>
            <a:r>
              <a:rPr lang="lt-LT" sz="4000" b="1" dirty="0"/>
              <a:t>. dėstančių mokytojų </a:t>
            </a:r>
            <a:r>
              <a:rPr lang="lt-LT" sz="4000" dirty="0"/>
              <a:t>vykdė  „Vilkaviškio „</a:t>
            </a:r>
            <a:r>
              <a:rPr lang="lt-LT" sz="4000" dirty="0" err="1"/>
              <a:t>Ažuolo</a:t>
            </a:r>
            <a:r>
              <a:rPr lang="lt-LT" sz="4000" dirty="0"/>
              <a:t>“ progimnazijos mokinių pažangos ir pasiekimų vertinimo tvarkos aprašo“ susitarimus, numatytus 15 punkte „Pirmosiomis rugsėjo dienomis klasės vadovai supažindina mokinius su Aprašo nuostatomis, dalyko mokytojai – su konkretaus mokomojo dalyko vertinimo sistema. Supažindinimas fiksuojamas elektroniniame dienyne.“ </a:t>
            </a:r>
            <a:r>
              <a:rPr lang="lt-LT" sz="4000" b="1" dirty="0">
                <a:solidFill>
                  <a:srgbClr val="C00000"/>
                </a:solidFill>
              </a:rPr>
              <a:t>(pokytis -3,1 </a:t>
            </a:r>
            <a:r>
              <a:rPr lang="lt-LT" sz="4000" b="1" dirty="0" err="1">
                <a:solidFill>
                  <a:srgbClr val="C00000"/>
                </a:solidFill>
              </a:rPr>
              <a:t>p.p</a:t>
            </a:r>
            <a:r>
              <a:rPr lang="lt-LT" sz="4000" b="1" dirty="0">
                <a:solidFill>
                  <a:srgbClr val="C00000"/>
                </a:solidFill>
              </a:rPr>
              <a:t>.)</a:t>
            </a:r>
          </a:p>
          <a:p>
            <a:pPr lvl="0"/>
            <a:r>
              <a:rPr lang="lt-LT" sz="4000" b="1" dirty="0">
                <a:solidFill>
                  <a:srgbClr val="C00000"/>
                </a:solidFill>
              </a:rPr>
              <a:t>Ne visi 1-4 </a:t>
            </a:r>
            <a:r>
              <a:rPr lang="lt-LT" sz="4000" b="1" dirty="0" err="1">
                <a:solidFill>
                  <a:srgbClr val="C00000"/>
                </a:solidFill>
              </a:rPr>
              <a:t>kl</a:t>
            </a:r>
            <a:r>
              <a:rPr lang="lt-LT" sz="4000" b="1" dirty="0">
                <a:solidFill>
                  <a:srgbClr val="C00000"/>
                </a:solidFill>
              </a:rPr>
              <a:t>. dėstantys mokytojai </a:t>
            </a:r>
            <a:r>
              <a:rPr lang="lt-LT" sz="4000" dirty="0"/>
              <a:t>vykdė  „Vilkaviškio „</a:t>
            </a:r>
            <a:r>
              <a:rPr lang="lt-LT" sz="4000" dirty="0" err="1"/>
              <a:t>Ažuolo</a:t>
            </a:r>
            <a:r>
              <a:rPr lang="lt-LT" sz="4000" dirty="0"/>
              <a:t>“ progimnazijos mokinių pažangos ir pasiekimų vertinimo tvarkos aprašo“ susitarimus, numatytus  20 ir 22 punktuose „ Mokinių ugdymo pasiekimai fiksuojami elektroniniame dienyne, sąsiuviniuose įrašomi trumpi komentarai.“,“ Diagnostinio ir apibendrinamojo vertinimo informacija apie mokymosi pasiekimus (kontrolinių darbų, testų ir kitų užduočių atlikimą) elektroniniame dienyne įrašomas įvertinimas ir, prireikus, komentaras“   </a:t>
            </a:r>
            <a:endParaRPr lang="lt-LT" sz="4000" b="1" dirty="0"/>
          </a:p>
          <a:p>
            <a:pPr lvl="0"/>
            <a:r>
              <a:rPr lang="lt-LT" sz="4000" b="1" dirty="0">
                <a:solidFill>
                  <a:srgbClr val="C00000"/>
                </a:solidFill>
              </a:rPr>
              <a:t>Dalis 1-4 </a:t>
            </a:r>
            <a:r>
              <a:rPr lang="lt-LT" sz="4000" b="1" dirty="0" err="1">
                <a:solidFill>
                  <a:srgbClr val="C00000"/>
                </a:solidFill>
              </a:rPr>
              <a:t>kl</a:t>
            </a:r>
            <a:r>
              <a:rPr lang="lt-LT" sz="4000" b="1" dirty="0">
                <a:solidFill>
                  <a:srgbClr val="C00000"/>
                </a:solidFill>
              </a:rPr>
              <a:t>. mokiniams raštu pateiktų vertinamųjų komentarų neatitiko </a:t>
            </a:r>
            <a:r>
              <a:rPr lang="lt-LT" sz="4000" dirty="0"/>
              <a:t>„Vilkaviškio „</a:t>
            </a:r>
            <a:r>
              <a:rPr lang="lt-LT" sz="4000" dirty="0" err="1"/>
              <a:t>Ažuolo</a:t>
            </a:r>
            <a:r>
              <a:rPr lang="lt-LT" sz="4000" dirty="0"/>
              <a:t>“ progimnazijos mokinių pažangos ir pasiekimų vertinimo tvarkos aprašo“ 47 punkte susitartų reikalavimų „Grįžtamoji informacija – mokytojo mokiniui žodžiu ar raštu pateikta informacija apie mokymąsi. Ji turi būti išsami, aiški, savalaikė, nurodomos stipriosios ir silpnosios pusės, veiksmingai siūloma, ką reikia tobulinti, mokinys nelyginamas su kitais.“</a:t>
            </a:r>
          </a:p>
          <a:p>
            <a:pPr lvl="0"/>
            <a:r>
              <a:rPr lang="lt-LT" sz="4000" b="1" dirty="0">
                <a:solidFill>
                  <a:srgbClr val="C00000"/>
                </a:solidFill>
              </a:rPr>
              <a:t>15 proc. 5-8 </a:t>
            </a:r>
            <a:r>
              <a:rPr lang="lt-LT" sz="4000" b="1" dirty="0" err="1">
                <a:solidFill>
                  <a:srgbClr val="C00000"/>
                </a:solidFill>
              </a:rPr>
              <a:t>kl</a:t>
            </a:r>
            <a:r>
              <a:rPr lang="lt-LT" sz="4000" b="1" dirty="0">
                <a:solidFill>
                  <a:srgbClr val="C00000"/>
                </a:solidFill>
              </a:rPr>
              <a:t>. dėstančių mokytojų ne visada laiku surašo mokinių įvertinimus </a:t>
            </a:r>
            <a:r>
              <a:rPr lang="lt-LT" sz="4000" dirty="0"/>
              <a:t>TAMO dienyne. „27. Mokinių mokymosi pasiekimai vertinami sistemingai. Per pusmetį mokinys turi būti įvertintas ne mažiau kaip: 27.1. jei dalykui mokyti skirta 1–2 pamokos per savaitę, įvertinama atitinkamai 4–5 pažymiais; 27.2. jei dalykui mokyti skirta 3–4 pamokos per savaitę, įvertinama atitinkamai 6–7 pažymiais; 27.3. jei dalykui mokyti skirta 5 ar daugiau pamokų per savaitę, įvertinama atitinkamai 8–9 pažymiais“</a:t>
            </a:r>
          </a:p>
          <a:p>
            <a:endParaRPr lang="lt-LT" sz="4000" dirty="0"/>
          </a:p>
        </p:txBody>
      </p:sp>
    </p:spTree>
    <p:extLst>
      <p:ext uri="{BB962C8B-B14F-4D97-AF65-F5344CB8AC3E}">
        <p14:creationId xmlns:p14="http://schemas.microsoft.com/office/powerpoint/2010/main" val="23789861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a:xfrm>
            <a:off x="699247" y="2248347"/>
            <a:ext cx="7745505" cy="4609653"/>
          </a:xfrm>
        </p:spPr>
        <p:txBody>
          <a:bodyPr>
            <a:normAutofit fontScale="62500" lnSpcReduction="20000"/>
          </a:bodyPr>
          <a:lstStyle/>
          <a:p>
            <a:pPr marL="0" indent="0" algn="ctr">
              <a:buNone/>
            </a:pPr>
            <a:r>
              <a:rPr lang="lt-LT" sz="2900" b="1" dirty="0"/>
              <a:t>Lyginant su 2016 m. vykdyto giluminiu įsivertinimu, progimnazija patobulino daugumą aspektų: </a:t>
            </a:r>
          </a:p>
          <a:p>
            <a:pPr lvl="0"/>
            <a:r>
              <a:rPr lang="lt-LT" sz="2600" dirty="0"/>
              <a:t>Mokinių teigimu, jeigu yra susinervinę, jie moka suvaldyti savo emocijas </a:t>
            </a:r>
            <a:r>
              <a:rPr lang="lt-LT" sz="2600" b="1" dirty="0" smtClean="0">
                <a:solidFill>
                  <a:srgbClr val="00B050"/>
                </a:solidFill>
              </a:rPr>
              <a:t>(pokytis </a:t>
            </a:r>
            <a:r>
              <a:rPr lang="lt-LT" sz="2600" b="1" dirty="0">
                <a:solidFill>
                  <a:srgbClr val="00B050"/>
                </a:solidFill>
              </a:rPr>
              <a:t>+4,72 </a:t>
            </a:r>
            <a:r>
              <a:rPr lang="lt-LT" sz="2600" b="1" dirty="0" err="1">
                <a:solidFill>
                  <a:srgbClr val="00B050"/>
                </a:solidFill>
              </a:rPr>
              <a:t>p.p</a:t>
            </a:r>
            <a:r>
              <a:rPr lang="lt-LT" sz="2600" b="1" dirty="0">
                <a:solidFill>
                  <a:srgbClr val="00B050"/>
                </a:solidFill>
              </a:rPr>
              <a:t>.)</a:t>
            </a:r>
          </a:p>
          <a:p>
            <a:pPr lvl="0"/>
            <a:r>
              <a:rPr lang="lt-LT" sz="2600" dirty="0"/>
              <a:t>Didesnė dalis penktokų </a:t>
            </a:r>
            <a:r>
              <a:rPr lang="lt-LT" sz="2600" b="1" dirty="0">
                <a:solidFill>
                  <a:srgbClr val="00B050"/>
                </a:solidFill>
              </a:rPr>
              <a:t>(+6,7 </a:t>
            </a:r>
            <a:r>
              <a:rPr lang="lt-LT" sz="2600" b="1" dirty="0" err="1">
                <a:solidFill>
                  <a:srgbClr val="00B050"/>
                </a:solidFill>
              </a:rPr>
              <a:t>p.p</a:t>
            </a:r>
            <a:r>
              <a:rPr lang="lt-LT" sz="2600" b="1" dirty="0">
                <a:solidFill>
                  <a:srgbClr val="00B050"/>
                </a:solidFill>
              </a:rPr>
              <a:t>)</a:t>
            </a:r>
            <a:r>
              <a:rPr lang="lt-LT" sz="2600" dirty="0"/>
              <a:t> jaučia, kad mokytojai yra geranoriški ir dėmesingi.</a:t>
            </a:r>
          </a:p>
          <a:p>
            <a:pPr lvl="0"/>
            <a:r>
              <a:rPr lang="lt-LT" sz="2600" dirty="0"/>
              <a:t>Didesnė dalis tėvų </a:t>
            </a:r>
            <a:r>
              <a:rPr lang="lt-LT" sz="2600" b="1" dirty="0">
                <a:solidFill>
                  <a:srgbClr val="00B050"/>
                </a:solidFill>
              </a:rPr>
              <a:t>(pokytis + 23,4 </a:t>
            </a:r>
            <a:r>
              <a:rPr lang="lt-LT" sz="2600" b="1" dirty="0" err="1">
                <a:solidFill>
                  <a:srgbClr val="00B050"/>
                </a:solidFill>
              </a:rPr>
              <a:t>p.p</a:t>
            </a:r>
            <a:r>
              <a:rPr lang="lt-LT" sz="2600" b="1" dirty="0">
                <a:solidFill>
                  <a:srgbClr val="00B050"/>
                </a:solidFill>
              </a:rPr>
              <a:t>.)</a:t>
            </a:r>
            <a:r>
              <a:rPr lang="lt-LT" sz="2600" dirty="0"/>
              <a:t> teigia, kad </a:t>
            </a:r>
            <a:r>
              <a:rPr lang="lt-LT" sz="2600" i="1" dirty="0"/>
              <a:t>„Mokytojai su mano vaiku elgiasi pagarbiai ir geranoriškai“.</a:t>
            </a:r>
            <a:endParaRPr lang="lt-LT" sz="2600" dirty="0"/>
          </a:p>
          <a:p>
            <a:pPr lvl="0"/>
            <a:r>
              <a:rPr lang="lt-LT" sz="2600" dirty="0"/>
              <a:t>Didesnė dalis tėvų pasitiki mokykla </a:t>
            </a:r>
            <a:r>
              <a:rPr lang="lt-LT" sz="2600" b="1" dirty="0" smtClean="0">
                <a:solidFill>
                  <a:srgbClr val="00B050"/>
                </a:solidFill>
              </a:rPr>
              <a:t>(pokytis </a:t>
            </a:r>
            <a:r>
              <a:rPr lang="lt-LT" sz="2600" b="1" dirty="0">
                <a:solidFill>
                  <a:srgbClr val="00B050"/>
                </a:solidFill>
              </a:rPr>
              <a:t>+ 27,5 </a:t>
            </a:r>
            <a:r>
              <a:rPr lang="lt-LT" sz="2600" b="1" dirty="0" err="1">
                <a:solidFill>
                  <a:srgbClr val="00B050"/>
                </a:solidFill>
              </a:rPr>
              <a:t>p.p</a:t>
            </a:r>
            <a:r>
              <a:rPr lang="lt-LT" sz="2600" b="1" dirty="0">
                <a:solidFill>
                  <a:srgbClr val="00B050"/>
                </a:solidFill>
              </a:rPr>
              <a:t>.), </a:t>
            </a:r>
            <a:r>
              <a:rPr lang="lt-LT" sz="2600" dirty="0"/>
              <a:t>teigdami </a:t>
            </a:r>
            <a:r>
              <a:rPr lang="lt-LT" sz="2600" i="1" dirty="0"/>
              <a:t>„Jeigu mokiniai yra fiziškai arba dvasiškai skriaudžiami, mokykla imasi veiksmų, kad užkirstų tam.“</a:t>
            </a:r>
            <a:endParaRPr lang="lt-LT" sz="2600" dirty="0"/>
          </a:p>
          <a:p>
            <a:pPr lvl="0"/>
            <a:r>
              <a:rPr lang="lt-LT" sz="2600" dirty="0"/>
              <a:t>Išaugo</a:t>
            </a:r>
            <a:r>
              <a:rPr lang="lt-LT" sz="2600" i="1" dirty="0"/>
              <a:t> </a:t>
            </a:r>
            <a:r>
              <a:rPr lang="lt-LT" sz="2600" dirty="0"/>
              <a:t>bendras šio aspekto vidurkis  stebėtose pamokose </a:t>
            </a:r>
            <a:r>
              <a:rPr lang="lt-LT" sz="2600" b="1" dirty="0" smtClean="0">
                <a:solidFill>
                  <a:srgbClr val="00B050"/>
                </a:solidFill>
              </a:rPr>
              <a:t>(pokytis </a:t>
            </a:r>
            <a:r>
              <a:rPr lang="lt-LT" sz="2600" b="1" dirty="0">
                <a:solidFill>
                  <a:srgbClr val="00B050"/>
                </a:solidFill>
              </a:rPr>
              <a:t>+0,7 balo) </a:t>
            </a:r>
          </a:p>
          <a:p>
            <a:pPr lvl="0"/>
            <a:r>
              <a:rPr lang="lt-LT" sz="2600" dirty="0"/>
              <a:t>Labai geri ir geri santykiai ir mokinių savijauta stebėta daugumoje pamokų </a:t>
            </a:r>
            <a:r>
              <a:rPr lang="lt-LT" sz="2600" b="1" dirty="0" smtClean="0">
                <a:solidFill>
                  <a:srgbClr val="00B050"/>
                </a:solidFill>
              </a:rPr>
              <a:t>(pokytis </a:t>
            </a:r>
            <a:r>
              <a:rPr lang="lt-LT" sz="2600" b="1" dirty="0">
                <a:solidFill>
                  <a:srgbClr val="00B050"/>
                </a:solidFill>
              </a:rPr>
              <a:t>+ 17,1 </a:t>
            </a:r>
            <a:r>
              <a:rPr lang="lt-LT" sz="2600" b="1" dirty="0" err="1">
                <a:solidFill>
                  <a:srgbClr val="00B050"/>
                </a:solidFill>
              </a:rPr>
              <a:t>p.p</a:t>
            </a:r>
            <a:r>
              <a:rPr lang="lt-LT" sz="2600" b="1" dirty="0">
                <a:solidFill>
                  <a:srgbClr val="00B050"/>
                </a:solidFill>
              </a:rPr>
              <a:t>.)</a:t>
            </a:r>
          </a:p>
          <a:p>
            <a:pPr lvl="0"/>
            <a:r>
              <a:rPr lang="lt-LT" sz="2600" dirty="0"/>
              <a:t>Pakilo mokinių nuomonės įverčio vidurkis apie teiginį</a:t>
            </a:r>
            <a:r>
              <a:rPr lang="lt-LT" sz="2600" i="1" dirty="0"/>
              <a:t> „Per paskutinius 2 mėnesius iš manęs mokykloje niekas nesijuokė, </a:t>
            </a:r>
            <a:r>
              <a:rPr lang="lt-LT" sz="2600" i="1" dirty="0" err="1"/>
              <a:t>nesišaipė</a:t>
            </a:r>
            <a:r>
              <a:rPr lang="lt-LT" sz="2600" i="1" dirty="0" err="1" smtClean="0"/>
              <a:t>“(</a:t>
            </a:r>
            <a:r>
              <a:rPr lang="lt-LT" sz="2600" b="1" i="1" dirty="0" err="1" smtClean="0">
                <a:solidFill>
                  <a:srgbClr val="00B050"/>
                </a:solidFill>
              </a:rPr>
              <a:t>pokytis</a:t>
            </a:r>
            <a:r>
              <a:rPr lang="lt-LT" sz="2600" b="1" i="1" dirty="0" smtClean="0">
                <a:solidFill>
                  <a:srgbClr val="00B050"/>
                </a:solidFill>
              </a:rPr>
              <a:t> </a:t>
            </a:r>
            <a:r>
              <a:rPr lang="lt-LT" sz="2600" b="1" i="1" dirty="0">
                <a:solidFill>
                  <a:srgbClr val="00B050"/>
                </a:solidFill>
              </a:rPr>
              <a:t>+ 0,1 balo).</a:t>
            </a:r>
            <a:endParaRPr lang="lt-LT" sz="2600" b="1" dirty="0">
              <a:solidFill>
                <a:srgbClr val="00B050"/>
              </a:solidFill>
            </a:endParaRPr>
          </a:p>
          <a:p>
            <a:pPr lvl="0"/>
            <a:r>
              <a:rPr lang="lt-LT" sz="2600" dirty="0"/>
              <a:t>Daugiau tėvų pritaria teiginiui, kad „ Per paskutinius du mėnesius mokykloje mano vaikas iš kitų nesijuokė, nesišaipė, nesityčiojo“ </a:t>
            </a:r>
            <a:r>
              <a:rPr lang="lt-LT" sz="2600" b="1" dirty="0" smtClean="0">
                <a:solidFill>
                  <a:srgbClr val="00B050"/>
                </a:solidFill>
              </a:rPr>
              <a:t>(pokytis </a:t>
            </a:r>
            <a:r>
              <a:rPr lang="lt-LT" sz="2600" b="1" dirty="0">
                <a:solidFill>
                  <a:srgbClr val="00B050"/>
                </a:solidFill>
              </a:rPr>
              <a:t>+12,2 </a:t>
            </a:r>
            <a:r>
              <a:rPr lang="lt-LT" sz="2600" b="1" dirty="0" err="1">
                <a:solidFill>
                  <a:srgbClr val="00B050"/>
                </a:solidFill>
              </a:rPr>
              <a:t>p.p</a:t>
            </a:r>
            <a:r>
              <a:rPr lang="lt-LT" sz="2600" b="1" dirty="0">
                <a:solidFill>
                  <a:srgbClr val="00B050"/>
                </a:solidFill>
              </a:rPr>
              <a:t>)  </a:t>
            </a:r>
          </a:p>
          <a:p>
            <a:endParaRPr lang="lt-LT" dirty="0"/>
          </a:p>
        </p:txBody>
      </p:sp>
      <p:sp>
        <p:nvSpPr>
          <p:cNvPr id="3" name="Antraštė 2"/>
          <p:cNvSpPr>
            <a:spLocks noGrp="1"/>
          </p:cNvSpPr>
          <p:nvPr>
            <p:ph type="title"/>
          </p:nvPr>
        </p:nvSpPr>
        <p:spPr/>
        <p:txBody>
          <a:bodyPr/>
          <a:lstStyle/>
          <a:p>
            <a:r>
              <a:rPr lang="lt-LT" sz="2000" b="1" dirty="0">
                <a:solidFill>
                  <a:schemeClr val="accent2">
                    <a:lumMod val="50000"/>
                  </a:schemeClr>
                </a:solidFill>
              </a:rPr>
              <a:t>Santykiai ir mokinių savijauta progimnazijoje </a:t>
            </a:r>
            <a:r>
              <a:rPr lang="lt-LT" sz="2000" b="1" u="sng" dirty="0">
                <a:solidFill>
                  <a:schemeClr val="accent2">
                    <a:lumMod val="50000"/>
                  </a:schemeClr>
                </a:solidFill>
              </a:rPr>
              <a:t>gera,</a:t>
            </a:r>
            <a:r>
              <a:rPr lang="lt-LT" sz="2000" b="1" dirty="0">
                <a:solidFill>
                  <a:schemeClr val="accent2">
                    <a:lumMod val="50000"/>
                  </a:schemeClr>
                </a:solidFill>
              </a:rPr>
              <a:t> dauguma požymių atitinka nusistatytą idealų situacijos mokykloje būvį, atitinkantį aukščiausią kokybę.</a:t>
            </a:r>
            <a:endParaRPr lang="lt-LT" sz="2000" dirty="0">
              <a:solidFill>
                <a:schemeClr val="accent2">
                  <a:lumMod val="50000"/>
                </a:schemeClr>
              </a:solidFill>
            </a:endParaRPr>
          </a:p>
        </p:txBody>
      </p:sp>
    </p:spTree>
    <p:extLst>
      <p:ext uri="{BB962C8B-B14F-4D97-AF65-F5344CB8AC3E}">
        <p14:creationId xmlns:p14="http://schemas.microsoft.com/office/powerpoint/2010/main" val="109545515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ietas viršelis">
  <a:themeElements>
    <a:clrScheme name="Kietas viršelis">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Kietas viršelis">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ietas viršelis">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121</TotalTime>
  <Words>1270</Words>
  <Application>Microsoft Office PowerPoint</Application>
  <PresentationFormat>Demonstracija ekrane (4:3)</PresentationFormat>
  <Paragraphs>126</Paragraphs>
  <Slides>13</Slides>
  <Notes>0</Notes>
  <HiddenSlides>0</HiddenSlides>
  <MMClips>0</MMClips>
  <ScaleCrop>false</ScaleCrop>
  <HeadingPairs>
    <vt:vector size="4" baseType="variant">
      <vt:variant>
        <vt:lpstr>Tema</vt:lpstr>
      </vt:variant>
      <vt:variant>
        <vt:i4>1</vt:i4>
      </vt:variant>
      <vt:variant>
        <vt:lpstr>Skaidrių pavadinimai</vt:lpstr>
      </vt:variant>
      <vt:variant>
        <vt:i4>13</vt:i4>
      </vt:variant>
    </vt:vector>
  </HeadingPairs>
  <TitlesOfParts>
    <vt:vector size="14" baseType="lpstr">
      <vt:lpstr>Kietas viršelis</vt:lpstr>
      <vt:lpstr>Teminis įsivertinimas 2018</vt:lpstr>
      <vt:lpstr>Pasirinkti įsivertinimui  rodikliai, raktiniai žodžiai</vt:lpstr>
      <vt:lpstr>Tikslas</vt:lpstr>
      <vt:lpstr>Įsivertinimą atliko</vt:lpstr>
      <vt:lpstr> Duomenų šaltiniai </vt:lpstr>
      <vt:lpstr>PowerPoint pristatymas</vt:lpstr>
      <vt:lpstr>Lyginamosios analizės išvados </vt:lpstr>
      <vt:lpstr>PowerPoint pristatymas</vt:lpstr>
      <vt:lpstr>Santykiai ir mokinių savijauta progimnazijoje gera, dauguma požymių atitinka nusistatytą idealų situacijos mokykloje būvį, atitinkantį aukščiausią kokybę.</vt:lpstr>
      <vt:lpstr>Aspektai, kurie po 2016 m. giluminio įsivertinimo  prastėjo arba nebuvo patobulinti: </vt:lpstr>
      <vt:lpstr>  Savivaldis mokymasis Išanalizavus mokinių, mokinių tėvų ir mokytojų atsakymus į anketų klausimus bei stebėtų pamokų protokolus, peržiūrėjus MŪD galima teigti, kad Savivaldis mokymasis progimnazijoje yra patenkinamas, vidutiniškai atitinka nusistatytą idealų situacijos mokykloje būvį, atitinkantį aukščiausią kokybę.</vt:lpstr>
      <vt:lpstr>Įžvalgos</vt:lpstr>
      <vt:lpstr>PowerPoint pristatymas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Teminis įsivertinimas 2018</dc:title>
  <dc:creator>Admins</dc:creator>
  <cp:lastModifiedBy>Admins</cp:lastModifiedBy>
  <cp:revision>34</cp:revision>
  <dcterms:created xsi:type="dcterms:W3CDTF">2019-02-17T10:26:23Z</dcterms:created>
  <dcterms:modified xsi:type="dcterms:W3CDTF">2019-02-17T12:35:58Z</dcterms:modified>
</cp:coreProperties>
</file>