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3" r:id="rId4"/>
    <p:sldId id="264" r:id="rId5"/>
    <p:sldId id="272" r:id="rId6"/>
    <p:sldId id="258" r:id="rId7"/>
    <p:sldId id="261" r:id="rId8"/>
    <p:sldId id="269" r:id="rId9"/>
    <p:sldId id="270" r:id="rId10"/>
    <p:sldId id="271" r:id="rId11"/>
    <p:sldId id="260" r:id="rId12"/>
    <p:sldId id="262" r:id="rId13"/>
    <p:sldId id="267" r:id="rId14"/>
    <p:sldId id="268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08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8782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8354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54056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15404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2878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1948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92904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8678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757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7763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635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5895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2587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3631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3273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665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CBCEA-F68A-4760-A506-F432B3B87F0D}" type="datetimeFigureOut">
              <a:rPr lang="lt-LT" smtClean="0"/>
              <a:t>2022-08-19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92473-0194-432E-A796-66C061D72D2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8745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546956" y="548680"/>
            <a:ext cx="8050088" cy="2593975"/>
          </a:xfrm>
        </p:spPr>
        <p:txBody>
          <a:bodyPr>
            <a:normAutofit/>
          </a:bodyPr>
          <a:lstStyle/>
          <a:p>
            <a:r>
              <a:rPr lang="lt-LT" sz="40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PROGIMNAZIJOS VEIKLOS KOKYBĖS ĮSIVERTINIMAS 2022 M.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051720" y="5085184"/>
            <a:ext cx="6400800" cy="841648"/>
          </a:xfrm>
        </p:spPr>
        <p:txBody>
          <a:bodyPr>
            <a:normAutofit/>
          </a:bodyPr>
          <a:lstStyle/>
          <a:p>
            <a:r>
              <a:rPr lang="lt-LT" dirty="0"/>
              <a:t>Irma Kriaučeliūnienė</a:t>
            </a:r>
          </a:p>
          <a:p>
            <a:r>
              <a:rPr lang="lt-LT" dirty="0"/>
              <a:t>2022-06-23</a:t>
            </a:r>
          </a:p>
        </p:txBody>
      </p:sp>
    </p:spTree>
    <p:extLst>
      <p:ext uri="{BB962C8B-B14F-4D97-AF65-F5344CB8AC3E}">
        <p14:creationId xmlns:p14="http://schemas.microsoft.com/office/powerpoint/2010/main" val="858954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780738" y="404664"/>
            <a:ext cx="6377940" cy="1293028"/>
          </a:xfrm>
        </p:spPr>
        <p:txBody>
          <a:bodyPr>
            <a:normAutofit/>
          </a:bodyPr>
          <a:lstStyle/>
          <a:p>
            <a:pPr algn="ctr"/>
            <a:r>
              <a:rPr lang="lt-LT" b="1" dirty="0">
                <a:solidFill>
                  <a:srgbClr val="FFC000"/>
                </a:solidFill>
              </a:rPr>
              <a:t>PLATUSIS ĮSIVERTINIMAS MOKYTOJŲ</a:t>
            </a:r>
          </a:p>
        </p:txBody>
      </p:sp>
      <p:sp>
        <p:nvSpPr>
          <p:cNvPr id="7" name="Turinio vietos rezervavimo ženklas 2"/>
          <p:cNvSpPr txBox="1">
            <a:spLocks/>
          </p:cNvSpPr>
          <p:nvPr/>
        </p:nvSpPr>
        <p:spPr>
          <a:xfrm>
            <a:off x="372854" y="1628800"/>
            <a:ext cx="8820472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endParaRPr lang="lt-LT" dirty="0">
              <a:solidFill>
                <a:srgbClr val="FF0000"/>
              </a:solidFill>
            </a:endParaRPr>
          </a:p>
          <a:p>
            <a:pPr marL="114300" indent="0">
              <a:buFont typeface="Arial" pitchFamily="34" charset="0"/>
              <a:buNone/>
            </a:pPr>
            <a:r>
              <a:rPr lang="lt-LT" sz="5800" b="1" dirty="0">
                <a:solidFill>
                  <a:srgbClr val="FF6600"/>
                </a:solidFill>
              </a:rPr>
              <a:t>4 sritis LYDERYSTĖ IR VADYBA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800" b="1" dirty="0">
                <a:solidFill>
                  <a:srgbClr val="00B050"/>
                </a:solidFill>
              </a:rPr>
              <a:t>Pasidalyta lyderystė 3,10 (2020 m. 3,00) +0,10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800" b="1" dirty="0">
                <a:solidFill>
                  <a:srgbClr val="00B050"/>
                </a:solidFill>
              </a:rPr>
              <a:t>Optimalus išteklių paskirstymas 3,14 (2020 m. 3,00) +0,14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800" b="1" dirty="0">
                <a:solidFill>
                  <a:srgbClr val="00B050"/>
                </a:solidFill>
              </a:rPr>
              <a:t>Bendradarbiavimo kultūra 3,14 (2020 m. 2,95) +0,21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800" b="1" dirty="0">
                <a:solidFill>
                  <a:srgbClr val="00B050"/>
                </a:solidFill>
              </a:rPr>
              <a:t>Kolegialus mokymasis 3,10 (2020 m. 2,90)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800" b="1" dirty="0">
                <a:solidFill>
                  <a:srgbClr val="00B050"/>
                </a:solidFill>
              </a:rPr>
              <a:t>Bendradarbiavimas su tėvais(Pažinimas ir  sąveika bei Įsitraukimas) padidėjo vidurkiai +0,05 ir +0,22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800" b="1" dirty="0">
                <a:solidFill>
                  <a:srgbClr val="FF0000"/>
                </a:solidFill>
              </a:rPr>
              <a:t>Mokyklos savivalda (Skaidrumas ir atvirumas bei Sprendimų pagrįstumas ir veiksmingumas) -0,14 sumažėjo abu.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800" b="1" dirty="0">
                <a:solidFill>
                  <a:srgbClr val="FF0000"/>
                </a:solidFill>
              </a:rPr>
              <a:t>Mokyklos tinklaveika (Atvirumas bei Prasmingumas) sumažėjo  -0,17 ir -0,09</a:t>
            </a:r>
          </a:p>
          <a:p>
            <a:pPr marL="114300" indent="0">
              <a:buFont typeface="Arial" pitchFamily="34" charset="0"/>
              <a:buNone/>
            </a:pPr>
            <a:endParaRPr lang="lt-LT" sz="3000" b="1" dirty="0">
              <a:solidFill>
                <a:srgbClr val="FF0000"/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lt-LT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lt-L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642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000" b="1" dirty="0">
                <a:solidFill>
                  <a:srgbClr val="FFC000"/>
                </a:solidFill>
              </a:rPr>
              <a:t>PLATUSIS ĮSIVERTINIMAS </a:t>
            </a:r>
            <a:br>
              <a:rPr lang="lt-LT" sz="4000" b="1" dirty="0">
                <a:solidFill>
                  <a:srgbClr val="FFC000"/>
                </a:solidFill>
              </a:rPr>
            </a:br>
            <a:r>
              <a:rPr lang="lt-LT" sz="4000" b="1" dirty="0">
                <a:solidFill>
                  <a:srgbClr val="FFC000"/>
                </a:solidFill>
              </a:rPr>
              <a:t>4-8 kl. MOKINIŲ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77788" y="2079473"/>
            <a:ext cx="8388424" cy="4800600"/>
          </a:xfrm>
        </p:spPr>
        <p:txBody>
          <a:bodyPr>
            <a:normAutofit/>
          </a:bodyPr>
          <a:lstStyle/>
          <a:p>
            <a:pPr marL="11430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lt-LT" sz="2400" b="1" cap="all" dirty="0">
                <a:solidFill>
                  <a:srgbClr val="FF6600"/>
                </a:solidFill>
                <a:effectLst/>
                <a:ea typeface="Calibri" panose="020F0502020204030204" pitchFamily="34" charset="0"/>
              </a:rPr>
              <a:t>98 </a:t>
            </a:r>
            <a:r>
              <a:rPr lang="lt-LT" sz="2400" b="1" dirty="0">
                <a:solidFill>
                  <a:srgbClr val="FF6600"/>
                </a:solidFill>
                <a:effectLst/>
                <a:ea typeface="Calibri" panose="020F0502020204030204" pitchFamily="34" charset="0"/>
              </a:rPr>
              <a:t>t. y. 75,3 proc</a:t>
            </a:r>
            <a:r>
              <a:rPr lang="lt-LT" sz="2400" b="1" cap="all" dirty="0">
                <a:solidFill>
                  <a:srgbClr val="FF6600"/>
                </a:solidFill>
                <a:effectLst/>
                <a:ea typeface="Calibri" panose="020F0502020204030204" pitchFamily="34" charset="0"/>
              </a:rPr>
              <a:t>. 4-8 </a:t>
            </a:r>
            <a:r>
              <a:rPr lang="lt-LT" b="1" dirty="0">
                <a:solidFill>
                  <a:srgbClr val="FF6600"/>
                </a:solidFill>
              </a:rPr>
              <a:t>kl.</a:t>
            </a:r>
            <a:r>
              <a:rPr lang="lt-LT" sz="2400" b="1" cap="all" dirty="0">
                <a:solidFill>
                  <a:srgbClr val="FF6600"/>
                </a:solidFill>
                <a:ea typeface="Calibri" panose="020F0502020204030204" pitchFamily="34" charset="0"/>
              </a:rPr>
              <a:t> </a:t>
            </a:r>
            <a:r>
              <a:rPr lang="lt-LT" b="1" dirty="0">
                <a:solidFill>
                  <a:srgbClr val="FF6600"/>
                </a:solidFill>
              </a:rPr>
              <a:t>mokinių</a:t>
            </a:r>
            <a:r>
              <a:rPr lang="lt-LT" sz="2400" b="1" cap="all" dirty="0">
                <a:solidFill>
                  <a:srgbClr val="FF6600"/>
                </a:solidFill>
                <a:ea typeface="Calibri" panose="020F0502020204030204" pitchFamily="34" charset="0"/>
              </a:rPr>
              <a:t> </a:t>
            </a:r>
            <a:r>
              <a:rPr lang="lt-LT" sz="2400" b="1" dirty="0">
                <a:solidFill>
                  <a:srgbClr val="FF6600"/>
                </a:solidFill>
              </a:rPr>
              <a:t>dalyvavo įsivertinant </a:t>
            </a:r>
          </a:p>
          <a:p>
            <a:pPr marL="11430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lt-LT" sz="2400" b="1" dirty="0">
                <a:solidFill>
                  <a:srgbClr val="FF6600"/>
                </a:solidFill>
              </a:rPr>
              <a:t>progimnazijos veiklos kokybę.</a:t>
            </a:r>
          </a:p>
          <a:p>
            <a:pPr marL="114300" indent="0">
              <a:buNone/>
            </a:pPr>
            <a:endParaRPr lang="lt-LT" sz="2000" b="1" dirty="0">
              <a:solidFill>
                <a:srgbClr val="FF6600"/>
              </a:solidFill>
            </a:endParaRPr>
          </a:p>
          <a:p>
            <a:pPr marL="114300" indent="0">
              <a:buNone/>
            </a:pPr>
            <a:r>
              <a:rPr lang="lt-LT" sz="3600" b="1" dirty="0">
                <a:solidFill>
                  <a:srgbClr val="FF6600"/>
                </a:solidFill>
              </a:rPr>
              <a:t>SRITYS</a:t>
            </a:r>
          </a:p>
          <a:p>
            <a:pPr marL="114300" indent="0">
              <a:buNone/>
            </a:pPr>
            <a:r>
              <a:rPr lang="lt-LT" sz="3600" b="1" dirty="0">
                <a:solidFill>
                  <a:srgbClr val="FF6600"/>
                </a:solidFill>
              </a:rPr>
              <a:t>1. Rezultatai</a:t>
            </a:r>
          </a:p>
          <a:p>
            <a:pPr marL="114300" indent="0">
              <a:buNone/>
            </a:pPr>
            <a:r>
              <a:rPr lang="lt-LT" sz="3600" b="1" dirty="0">
                <a:solidFill>
                  <a:srgbClr val="FF6600"/>
                </a:solidFill>
              </a:rPr>
              <a:t>2. Ugdymas(is) ir mokinių patirtys</a:t>
            </a:r>
          </a:p>
          <a:p>
            <a:pPr marL="114300" indent="0">
              <a:buNone/>
            </a:pPr>
            <a:r>
              <a:rPr lang="lt-LT" sz="3600" b="1" dirty="0">
                <a:solidFill>
                  <a:srgbClr val="FF6600"/>
                </a:solidFill>
              </a:rPr>
              <a:t>3. Ugdymosi aplinkos </a:t>
            </a:r>
            <a:endParaRPr lang="lt-LT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0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b="1" dirty="0">
                <a:solidFill>
                  <a:srgbClr val="FFC000"/>
                </a:solidFill>
              </a:rPr>
              <a:t>PLATUSIS ĮSIVERTINIMAS MOKINIŲ</a:t>
            </a:r>
          </a:p>
        </p:txBody>
      </p:sp>
      <p:sp>
        <p:nvSpPr>
          <p:cNvPr id="7" name="Turinio vietos rezervavimo ženklas 2"/>
          <p:cNvSpPr txBox="1">
            <a:spLocks/>
          </p:cNvSpPr>
          <p:nvPr/>
        </p:nvSpPr>
        <p:spPr>
          <a:xfrm>
            <a:off x="539552" y="2118307"/>
            <a:ext cx="8280920" cy="34709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endParaRPr lang="lt-LT" dirty="0">
              <a:solidFill>
                <a:srgbClr val="FF0000"/>
              </a:solidFill>
            </a:endParaRPr>
          </a:p>
          <a:p>
            <a:pPr marL="114300" indent="0">
              <a:buFont typeface="Arial" pitchFamily="34" charset="0"/>
              <a:buNone/>
            </a:pPr>
            <a:r>
              <a:rPr lang="lt-LT" sz="3600" b="1" dirty="0">
                <a:solidFill>
                  <a:srgbClr val="FF6600"/>
                </a:solidFill>
              </a:rPr>
              <a:t>1 sritis REZULTATAI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600" b="1" dirty="0">
                <a:solidFill>
                  <a:srgbClr val="00B050"/>
                </a:solidFill>
              </a:rPr>
              <a:t>Pasiekimų asmeniškumas 2,63 (2020 m. 2,72) +0,09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600" b="1" dirty="0">
                <a:solidFill>
                  <a:srgbClr val="FF0000"/>
                </a:solidFill>
              </a:rPr>
              <a:t>Socialumas 2,59 (2020 m. 2,70)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600" b="1" dirty="0">
                <a:solidFill>
                  <a:srgbClr val="FF0000"/>
                </a:solidFill>
              </a:rPr>
              <a:t>vidurkis sumažėjo -0,11 </a:t>
            </a:r>
            <a:endParaRPr lang="lt-LT" b="1" dirty="0">
              <a:solidFill>
                <a:srgbClr val="FF0000"/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lt-LT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lt-L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931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b="1" dirty="0">
                <a:solidFill>
                  <a:srgbClr val="FFC000"/>
                </a:solidFill>
              </a:rPr>
              <a:t>PLATUSIS ĮSIVERTINIMAS MOKINIŲ</a:t>
            </a:r>
          </a:p>
        </p:txBody>
      </p:sp>
      <p:sp>
        <p:nvSpPr>
          <p:cNvPr id="7" name="Turinio vietos rezervavimo ženklas 2"/>
          <p:cNvSpPr txBox="1">
            <a:spLocks/>
          </p:cNvSpPr>
          <p:nvPr/>
        </p:nvSpPr>
        <p:spPr>
          <a:xfrm>
            <a:off x="27461" y="1556792"/>
            <a:ext cx="9091304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endParaRPr lang="lt-LT" sz="3600" b="1" dirty="0">
              <a:solidFill>
                <a:srgbClr val="FF6600"/>
              </a:solidFill>
            </a:endParaRPr>
          </a:p>
          <a:p>
            <a:pPr marL="114300" indent="0" algn="ctr">
              <a:buFont typeface="Arial" pitchFamily="34" charset="0"/>
              <a:buNone/>
            </a:pPr>
            <a:r>
              <a:rPr lang="lt-LT" sz="3600" b="1" dirty="0">
                <a:solidFill>
                  <a:srgbClr val="FF6600"/>
                </a:solidFill>
              </a:rPr>
              <a:t>2 sritis UGDYMAS(IS) IR MOKINIŲ PATIRTYS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00B050"/>
                </a:solidFill>
              </a:rPr>
              <a:t>Narystė ir bendrakūra 2,67 (2020 m. 2,67) 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FF0000"/>
                </a:solidFill>
              </a:rPr>
              <a:t>Pagalba mokiniui 2,68 (2020 m. 2,88) -0,2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FF0000"/>
                </a:solidFill>
              </a:rPr>
              <a:t>Klasės valdymas 2,32 (2020 m. 2,67) -0,35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FF0000"/>
                </a:solidFill>
              </a:rPr>
              <a:t>Mokymosi džiaugsmas 2,37 (2020 m. 2,51) -0,14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FF0000"/>
                </a:solidFill>
              </a:rPr>
              <a:t>Dialogas vertinant 2,44 (2020 m. 2,70) -0,26</a:t>
            </a:r>
          </a:p>
          <a:p>
            <a:pPr marL="114300" indent="0">
              <a:buFont typeface="Arial" pitchFamily="34" charset="0"/>
              <a:buNone/>
            </a:pPr>
            <a:endParaRPr lang="lt-LT" sz="3000" b="1" dirty="0">
              <a:solidFill>
                <a:srgbClr val="FF0000"/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lt-LT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lt-L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257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b="1" dirty="0">
                <a:solidFill>
                  <a:srgbClr val="FFC000"/>
                </a:solidFill>
              </a:rPr>
              <a:t>PLATUSIS ĮSIVERTINIMAS MOKINIŲ</a:t>
            </a:r>
          </a:p>
        </p:txBody>
      </p:sp>
      <p:sp>
        <p:nvSpPr>
          <p:cNvPr id="7" name="Turinio vietos rezervavimo ženklas 2"/>
          <p:cNvSpPr txBox="1">
            <a:spLocks/>
          </p:cNvSpPr>
          <p:nvPr/>
        </p:nvSpPr>
        <p:spPr>
          <a:xfrm>
            <a:off x="207740" y="2033464"/>
            <a:ext cx="8316416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endParaRPr lang="lt-LT" dirty="0">
              <a:solidFill>
                <a:srgbClr val="FF0000"/>
              </a:solidFill>
            </a:endParaRPr>
          </a:p>
          <a:p>
            <a:pPr marL="114300" indent="0">
              <a:buFont typeface="Arial" pitchFamily="34" charset="0"/>
              <a:buNone/>
            </a:pPr>
            <a:r>
              <a:rPr lang="lt-LT" sz="3600" b="1" dirty="0">
                <a:solidFill>
                  <a:srgbClr val="FF6600"/>
                </a:solidFill>
              </a:rPr>
              <a:t>3 sritis UGDYMO(SI) APLINKOS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00B050"/>
                </a:solidFill>
              </a:rPr>
              <a:t>Įvairovė 2,78 (2020 m. 2,72) +0,06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00B050"/>
                </a:solidFill>
              </a:rPr>
              <a:t>Ergonomiškumas 2,68 (2020 m. 2,66) +0,02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00B050"/>
                </a:solidFill>
              </a:rPr>
              <a:t>Įvairiapusiškumas 3,00 (2020 m. 2,73) +0,27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FF0000"/>
                </a:solidFill>
              </a:rPr>
              <a:t>Šiuolaikiškumas 2,34 (2020 m. 2,85) -0,5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FF0000"/>
                </a:solidFill>
              </a:rPr>
              <a:t>Estetiškumas 2,47 (2020 m. 2,56) -0,09</a:t>
            </a:r>
          </a:p>
          <a:p>
            <a:pPr marL="114300" indent="0">
              <a:buFont typeface="Arial" pitchFamily="34" charset="0"/>
              <a:buNone/>
            </a:pPr>
            <a:endParaRPr lang="lt-LT" sz="3000" b="1" dirty="0">
              <a:solidFill>
                <a:srgbClr val="FF0000"/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lt-LT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lt-L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47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411760" y="548680"/>
            <a:ext cx="637794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000" b="1" dirty="0"/>
              <a:t>MOKYTOJAI IR MOKINIAI SUTARIA VERTINDAMI </a:t>
            </a:r>
            <a:r>
              <a:rPr lang="lt-LT" sz="4000" b="1" dirty="0">
                <a:solidFill>
                  <a:srgbClr val="00B050"/>
                </a:solidFill>
              </a:rPr>
              <a:t>AUKŠČIAU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75952" y="1498529"/>
            <a:ext cx="7620000" cy="17567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lt-LT" b="1" dirty="0"/>
          </a:p>
          <a:p>
            <a:r>
              <a:rPr lang="lt-LT" b="1" dirty="0"/>
              <a:t>Pasiekimų asmeniškumą</a:t>
            </a:r>
          </a:p>
          <a:p>
            <a:r>
              <a:rPr lang="lt-LT" b="1" dirty="0"/>
              <a:t>Ugdymosi aplinkos įvairovę</a:t>
            </a:r>
          </a:p>
          <a:p>
            <a:r>
              <a:rPr lang="lt-LT" b="1" dirty="0"/>
              <a:t>Ugdymosi aplinkos ergonomiškumą</a:t>
            </a:r>
          </a:p>
          <a:p>
            <a:r>
              <a:rPr lang="lt-LT" b="1" dirty="0"/>
              <a:t>Virtualios aplinkos įvairiapusiškumą</a:t>
            </a:r>
          </a:p>
          <a:p>
            <a:endParaRPr lang="lt-LT" b="1" dirty="0"/>
          </a:p>
          <a:p>
            <a:endParaRPr lang="lt-LT" b="1" dirty="0"/>
          </a:p>
          <a:p>
            <a:endParaRPr lang="lt-LT" dirty="0"/>
          </a:p>
          <a:p>
            <a:endParaRPr lang="lt-LT" dirty="0"/>
          </a:p>
        </p:txBody>
      </p:sp>
      <p:sp>
        <p:nvSpPr>
          <p:cNvPr id="5" name="Stačiakampis 4"/>
          <p:cNvSpPr/>
          <p:nvPr/>
        </p:nvSpPr>
        <p:spPr>
          <a:xfrm>
            <a:off x="1451395" y="3450599"/>
            <a:ext cx="661431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t-LT" sz="3600" b="1" dirty="0">
                <a:latin typeface="+mj-lt"/>
              </a:rPr>
              <a:t>MOKYTOJAI IR MOKINIAI </a:t>
            </a:r>
          </a:p>
          <a:p>
            <a:pPr algn="ctr"/>
            <a:r>
              <a:rPr lang="lt-LT" sz="3600" b="1" dirty="0">
                <a:latin typeface="+mj-lt"/>
              </a:rPr>
              <a:t>SUTARIA VERTINDAMI </a:t>
            </a:r>
            <a:r>
              <a:rPr lang="lt-LT" sz="3600" b="1" dirty="0">
                <a:solidFill>
                  <a:srgbClr val="FF0000"/>
                </a:solidFill>
                <a:latin typeface="+mj-lt"/>
              </a:rPr>
              <a:t>ŽEMIAU</a:t>
            </a:r>
            <a:endParaRPr lang="lt-LT" sz="36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467544" y="4573813"/>
            <a:ext cx="56166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000" b="1" dirty="0"/>
              <a:t>Socialumą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000" b="1" dirty="0"/>
              <a:t>Klasės valdymą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000" b="1" dirty="0"/>
              <a:t>Vertinimo įvairovę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000" b="1" dirty="0"/>
              <a:t>Mokinių darbų demonstravimą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000" b="1" dirty="0"/>
              <a:t>Mokyklos teritorijos naudojimą ugdymui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000" b="1" dirty="0"/>
              <a:t>Veiklas, įvykius, nuotykius</a:t>
            </a:r>
          </a:p>
          <a:p>
            <a:endParaRPr lang="lt-LT" sz="2000" b="1" dirty="0"/>
          </a:p>
          <a:p>
            <a:endParaRPr lang="lt-LT" sz="2000" b="1" dirty="0"/>
          </a:p>
          <a:p>
            <a:endParaRPr lang="lt-LT" sz="2000" b="1" dirty="0"/>
          </a:p>
          <a:p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71647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06570" y="165053"/>
            <a:ext cx="6377940" cy="1293028"/>
          </a:xfrm>
        </p:spPr>
        <p:txBody>
          <a:bodyPr/>
          <a:lstStyle/>
          <a:p>
            <a:pPr algn="ctr"/>
            <a:r>
              <a:rPr lang="lt-LT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m.</a:t>
            </a:r>
            <a:br>
              <a:rPr lang="lt-LT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t-LT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ĮSIVERTINIMO ŠALTINIAI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lt-LT" sz="3200" b="1" dirty="0">
                <a:solidFill>
                  <a:srgbClr val="FF6600"/>
                </a:solidFill>
              </a:rPr>
              <a:t>PLATUSIS ĮSIVERTINIMAS</a:t>
            </a:r>
          </a:p>
          <a:p>
            <a:pPr marL="114300" indent="0">
              <a:buNone/>
            </a:pPr>
            <a:r>
              <a:rPr lang="lt-L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29 mokytojai; </a:t>
            </a:r>
          </a:p>
          <a:p>
            <a:pPr marL="114300" indent="0">
              <a:buNone/>
            </a:pPr>
            <a:r>
              <a:rPr lang="lt-L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4-8 kl. mokiniai - 98 (75,3 proc.)   </a:t>
            </a:r>
          </a:p>
          <a:p>
            <a:r>
              <a:rPr lang="lt-LT" sz="3200" b="1" dirty="0">
                <a:solidFill>
                  <a:srgbClr val="FF6600"/>
                </a:solidFill>
              </a:rPr>
              <a:t> APKLAUSOS</a:t>
            </a:r>
          </a:p>
          <a:p>
            <a:pPr marL="114300" indent="0">
              <a:buNone/>
            </a:pPr>
            <a:r>
              <a:rPr lang="lt-L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4-8 kl. mokiniai – 82 (63,6 proc.)</a:t>
            </a:r>
          </a:p>
          <a:p>
            <a:pPr marL="114300" indent="0">
              <a:buNone/>
            </a:pPr>
            <a:r>
              <a:rPr lang="lt-L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1-8 kl. mokinių tėvų – 158 (74,5 proc.)</a:t>
            </a:r>
          </a:p>
          <a:p>
            <a:pPr>
              <a:buFont typeface="Arial" charset="0"/>
              <a:buChar char="•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862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131840" y="202198"/>
            <a:ext cx="637794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2022 APKLAUSOS</a:t>
            </a:r>
            <a:br>
              <a:rPr lang="lt-LT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lt-LT" sz="2800" b="1" dirty="0">
                <a:solidFill>
                  <a:srgbClr val="00B050"/>
                </a:solidFill>
              </a:rPr>
              <a:t>5 aukščiausios vertės</a:t>
            </a:r>
            <a:br>
              <a:rPr lang="lt-LT" sz="2800" b="1" dirty="0">
                <a:solidFill>
                  <a:srgbClr val="00B050"/>
                </a:solidFill>
              </a:rPr>
            </a:br>
            <a:endParaRPr lang="lt-LT" sz="2800" dirty="0">
              <a:solidFill>
                <a:srgbClr val="00B050"/>
              </a:solidFill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79444"/>
              </p:ext>
            </p:extLst>
          </p:nvPr>
        </p:nvGraphicFramePr>
        <p:xfrm>
          <a:off x="467544" y="1340768"/>
          <a:ext cx="8496944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574"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MOKINIAI - 82</a:t>
                      </a:r>
                    </a:p>
                  </a:txBody>
                  <a:tcPr marL="95480" marR="954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TĖVAI- 158</a:t>
                      </a:r>
                    </a:p>
                  </a:txBody>
                  <a:tcPr marL="95480" marR="954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799">
                <a:tc>
                  <a:txBody>
                    <a:bodyPr/>
                    <a:lstStyle/>
                    <a:p>
                      <a:r>
                        <a:rPr lang="lt-LT" dirty="0"/>
                        <a:t>Su mokytoju planuojame mano mokymosi tikslus ir galimybes tikslams pasiekti 3,12</a:t>
                      </a:r>
                    </a:p>
                  </a:txBody>
                  <a:tcPr marL="95480" marR="954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/>
                        <a:t>Man pakanka informacijos apie mano sūnaus/dukros mokymąsi, sėkmes ir nesėkmes. 3,45</a:t>
                      </a:r>
                    </a:p>
                  </a:txBody>
                  <a:tcPr marL="95480" marR="954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799">
                <a:tc>
                  <a:txBody>
                    <a:bodyPr/>
                    <a:lstStyle/>
                    <a:p>
                      <a:r>
                        <a:rPr lang="es-ES" dirty="0"/>
                        <a:t>Mokykloje su manimi aptariamos mokymosi sėkmės</a:t>
                      </a:r>
                      <a:r>
                        <a:rPr lang="lt-LT" dirty="0"/>
                        <a:t> 3,23</a:t>
                      </a:r>
                    </a:p>
                  </a:txBody>
                  <a:tcPr marL="95480" marR="95480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Mokytojų ir švietimo pagalbos specialistų pagalba mokantis mano vaikui veiksminga. 3,39</a:t>
                      </a:r>
                    </a:p>
                  </a:txBody>
                  <a:tcPr marL="95480" marR="954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059">
                <a:tc>
                  <a:txBody>
                    <a:bodyPr/>
                    <a:lstStyle/>
                    <a:p>
                      <a:r>
                        <a:rPr lang="lt-LT" dirty="0"/>
                        <a:t>Mokykloje esame skatinami bendradarbiauti 3,22</a:t>
                      </a:r>
                    </a:p>
                  </a:txBody>
                  <a:tcPr marL="95480" marR="954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/>
                        <a:t>Mokykloje mano vaikas yra skatinamas bendradarbiauti. 3,53</a:t>
                      </a:r>
                    </a:p>
                  </a:txBody>
                  <a:tcPr marL="95480" marR="954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5799">
                <a:tc>
                  <a:txBody>
                    <a:bodyPr/>
                    <a:lstStyle/>
                    <a:p>
                      <a:r>
                        <a:rPr lang="lt-LT" dirty="0"/>
                        <a:t>Man yra svarbu mokytis 3,33</a:t>
                      </a:r>
                    </a:p>
                  </a:txBody>
                  <a:tcPr marL="95480" marR="95480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Mane tenkina būrelių/neformalaus ugdymo veiklų pasiūla mokykloje. 3,28</a:t>
                      </a:r>
                    </a:p>
                  </a:txBody>
                  <a:tcPr marL="95480" marR="954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29538">
                <a:tc>
                  <a:txBody>
                    <a:bodyPr/>
                    <a:lstStyle/>
                    <a:p>
                      <a:r>
                        <a:rPr lang="lt-LT" dirty="0"/>
                        <a:t>Per pamokas aš turiu galimybę pasirinkti įvairaus sudėtingumo užduotis 3,05</a:t>
                      </a:r>
                    </a:p>
                  </a:txBody>
                  <a:tcPr marL="95480" marR="95480"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Mokykloje veiksminga mokinių skatinimo sistema, individualūs mano vaiko pasiekimai ir pastangos matomi, pripažįstami, skatinami. 3,39</a:t>
                      </a:r>
                    </a:p>
                  </a:txBody>
                  <a:tcPr marL="95480" marR="954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69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203848" y="188640"/>
            <a:ext cx="637794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2022 APKLAUSOS</a:t>
            </a:r>
            <a:br>
              <a:rPr lang="lt-LT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lt-LT" sz="2800" b="1" dirty="0">
                <a:solidFill>
                  <a:srgbClr val="FF0000"/>
                </a:solidFill>
              </a:rPr>
              <a:t>5 žemiausios vertės</a:t>
            </a:r>
            <a:r>
              <a:rPr lang="lt-LT" sz="2800" b="1" dirty="0">
                <a:solidFill>
                  <a:srgbClr val="00B050"/>
                </a:solidFill>
              </a:rPr>
              <a:t/>
            </a:r>
            <a:br>
              <a:rPr lang="lt-LT" sz="2800" b="1" dirty="0">
                <a:solidFill>
                  <a:srgbClr val="00B050"/>
                </a:solidFill>
              </a:rPr>
            </a:br>
            <a:endParaRPr lang="lt-LT" sz="2800" dirty="0">
              <a:solidFill>
                <a:srgbClr val="00B050"/>
              </a:solidFill>
            </a:endParaRPr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826568"/>
              </p:ext>
            </p:extLst>
          </p:nvPr>
        </p:nvGraphicFramePr>
        <p:xfrm>
          <a:off x="251520" y="1124744"/>
          <a:ext cx="864096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454"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MOKINIAI - 82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/>
                        <a:t>TĖVAI- 158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/>
                        <a:t>Mane tenkina būrelių/neformalaus ugdymo veiklų pasiūla mokykloje. 2,76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Mano dukra/ sūnus lanko mokytojų mokykloje teikiamas konsultacijas. 3,10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636">
                <a:tc>
                  <a:txBody>
                    <a:bodyPr/>
                    <a:lstStyle/>
                    <a:p>
                      <a:r>
                        <a:rPr lang="lt-LT" dirty="0"/>
                        <a:t>Per paskutinius 2 mėn. iš manęs niekas nesityčiojo. 2,59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Mano vaikas per pamoką gali pasirinkti užduotis pagal savo gebėjimus. 3,10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9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/>
                        <a:t>Mokykloje aš sužinau pakankamai informacijos apie tolimesnio mokymosi ir karjeros (profesijos pasirinkimo) galimybes. 2,82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/>
                        <a:t>Visų mano dukros/ sūnaus klasės mokinių tarpusavio santykiai geri, grįsti taisyklių, susitarimų laikymusi. 2,94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6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Į mokyklą einu su džiaugsmu.</a:t>
                      </a:r>
                      <a:r>
                        <a:rPr lang="lt-LT" dirty="0"/>
                        <a:t> 2,56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Per paskutinius 2 mėn. iš mano vaiko mokykloje niekas nesityčiojo. 2,73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904">
                <a:tc>
                  <a:txBody>
                    <a:bodyPr/>
                    <a:lstStyle/>
                    <a:p>
                      <a:r>
                        <a:rPr lang="lt-LT" sz="1600" dirty="0"/>
                        <a:t>Per pamokas mokiniai kartu su mokytoju planuoja ugdymą(</a:t>
                      </a:r>
                      <a:r>
                        <a:rPr lang="lt-LT" sz="1600" dirty="0" err="1"/>
                        <a:t>si</a:t>
                      </a:r>
                      <a:r>
                        <a:rPr lang="lt-LT" sz="1600" dirty="0"/>
                        <a:t>), formuluoja uždavinį, numato kaip mokysis, gali rinktis mokymosi būdą(savarankiškai, su draugu, su grupe), priemones ir informacijos šaltinius. 2,84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/>
                        <a:t>Esu aktyvus (i) mokyklos bendruomenėje – teikiu pasiūlymus dalyvauju klasės/mokyklos veiklose. 2,66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151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766060" y="56780"/>
            <a:ext cx="6377940" cy="1293028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/>
              <a:t> </a:t>
            </a:r>
            <a:r>
              <a:rPr lang="lt-LT" sz="2800" b="1" dirty="0"/>
              <a:t>MOKINIAI ir tėvai SUTARIA VERTINDAMI </a:t>
            </a:r>
            <a:r>
              <a:rPr lang="lt-LT" sz="2800" b="1" dirty="0" err="1">
                <a:solidFill>
                  <a:srgbClr val="00B050"/>
                </a:solidFill>
              </a:rPr>
              <a:t>AUKŠČIAUsiai</a:t>
            </a:r>
            <a:endParaRPr lang="lt-LT" sz="2800" b="1" dirty="0">
              <a:solidFill>
                <a:srgbClr val="00B050"/>
              </a:solidFill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75556" y="940889"/>
            <a:ext cx="7620000" cy="17567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t-LT" b="1" dirty="0"/>
          </a:p>
          <a:p>
            <a:r>
              <a:rPr lang="lt-LT" sz="2000" b="1" dirty="0"/>
              <a:t>Mokykloje aptariamos sėkmės ir tėvams pakanka informacijos apie vaiko mokymosi sėkmes ir nesėkmes.</a:t>
            </a:r>
          </a:p>
          <a:p>
            <a:r>
              <a:rPr lang="lt-LT" sz="2000" b="1" dirty="0"/>
              <a:t> Mokykloje skatinami bendradarbiauti.</a:t>
            </a:r>
          </a:p>
          <a:p>
            <a:endParaRPr lang="lt-LT" b="1" dirty="0"/>
          </a:p>
          <a:p>
            <a:endParaRPr lang="lt-LT" b="1" dirty="0"/>
          </a:p>
          <a:p>
            <a:endParaRPr lang="lt-LT" b="1" dirty="0"/>
          </a:p>
          <a:p>
            <a:endParaRPr lang="lt-LT" dirty="0"/>
          </a:p>
          <a:p>
            <a:endParaRPr lang="lt-LT" dirty="0"/>
          </a:p>
        </p:txBody>
      </p:sp>
      <p:sp>
        <p:nvSpPr>
          <p:cNvPr id="5" name="Stačiakampis 4"/>
          <p:cNvSpPr/>
          <p:nvPr/>
        </p:nvSpPr>
        <p:spPr>
          <a:xfrm>
            <a:off x="3150585" y="2585535"/>
            <a:ext cx="504497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t-LT" sz="2800" b="1" dirty="0">
                <a:latin typeface="+mj-lt"/>
              </a:rPr>
              <a:t> MOKINIAI IR TĖVAI SUTARIA </a:t>
            </a:r>
          </a:p>
          <a:p>
            <a:pPr algn="ctr"/>
            <a:r>
              <a:rPr lang="lt-LT" sz="2800" b="1" dirty="0">
                <a:latin typeface="+mj-lt"/>
              </a:rPr>
              <a:t>VERTINDAMI </a:t>
            </a:r>
            <a:r>
              <a:rPr lang="lt-LT" sz="2800" b="1" dirty="0">
                <a:solidFill>
                  <a:srgbClr val="FF0000"/>
                </a:solidFill>
                <a:latin typeface="+mj-lt"/>
              </a:rPr>
              <a:t>ŽEMIAU</a:t>
            </a:r>
            <a:endParaRPr lang="lt-LT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65222" y="3602431"/>
            <a:ext cx="86515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000" b="1" dirty="0"/>
              <a:t>Per paskutinius 2 mėn. iš manęs niekas nesityčiojo ir kad mokinių tarpusavio santykiai geri, grįsti taisyklių, susitarimų laikymusi. </a:t>
            </a:r>
          </a:p>
          <a:p>
            <a:r>
              <a:rPr lang="lt-LT" sz="2200" b="1" dirty="0"/>
              <a:t> </a:t>
            </a:r>
          </a:p>
          <a:p>
            <a:endParaRPr lang="lt-LT" sz="2000" b="1" dirty="0"/>
          </a:p>
          <a:p>
            <a:endParaRPr lang="lt-LT" sz="2000" b="1" dirty="0"/>
          </a:p>
          <a:p>
            <a:endParaRPr lang="lt-LT" b="1" dirty="0"/>
          </a:p>
        </p:txBody>
      </p:sp>
      <p:sp>
        <p:nvSpPr>
          <p:cNvPr id="7" name="Turinio vietos rezervavimo ženklas 2">
            <a:extLst>
              <a:ext uri="{FF2B5EF4-FFF2-40B4-BE49-F238E27FC236}">
                <a16:creationId xmlns:a16="http://schemas.microsoft.com/office/drawing/2014/main" id="{BE509358-E660-8B22-3742-09CD0CB1EC6F}"/>
              </a:ext>
            </a:extLst>
          </p:cNvPr>
          <p:cNvSpPr txBox="1">
            <a:spLocks/>
          </p:cNvSpPr>
          <p:nvPr/>
        </p:nvSpPr>
        <p:spPr>
          <a:xfrm>
            <a:off x="780995" y="4986192"/>
            <a:ext cx="7620000" cy="175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lt-LT" b="1" dirty="0"/>
          </a:p>
          <a:p>
            <a:endParaRPr lang="lt-LT" dirty="0"/>
          </a:p>
          <a:p>
            <a:endParaRPr lang="lt-LT" dirty="0"/>
          </a:p>
        </p:txBody>
      </p:sp>
      <p:sp>
        <p:nvSpPr>
          <p:cNvPr id="9" name="Stačiakampis 8">
            <a:extLst>
              <a:ext uri="{FF2B5EF4-FFF2-40B4-BE49-F238E27FC236}">
                <a16:creationId xmlns:a16="http://schemas.microsoft.com/office/drawing/2014/main" id="{A5F28368-39B5-2E8B-41DD-946BAE55B17D}"/>
              </a:ext>
            </a:extLst>
          </p:cNvPr>
          <p:cNvSpPr/>
          <p:nvPr/>
        </p:nvSpPr>
        <p:spPr>
          <a:xfrm>
            <a:off x="-1016" y="4444392"/>
            <a:ext cx="91450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dirty="0">
                <a:latin typeface="+mj-lt"/>
              </a:rPr>
              <a:t> MOKINIŲ IR TĖVŲ </a:t>
            </a:r>
          </a:p>
          <a:p>
            <a:pPr algn="ctr"/>
            <a:r>
              <a:rPr lang="lt-LT" sz="2800" b="1" dirty="0">
                <a:latin typeface="+mj-lt"/>
              </a:rPr>
              <a:t>NUOMONĖS APKLAUSOJE - PRIEŠTARINGOS:</a:t>
            </a:r>
          </a:p>
          <a:p>
            <a:pPr algn="ctr"/>
            <a:r>
              <a:rPr lang="lt-LT" sz="2000" b="1" dirty="0">
                <a:solidFill>
                  <a:srgbClr val="00B050"/>
                </a:solidFill>
              </a:rPr>
              <a:t>Per pamokas aš turiu galimybę pasirinkti įvairaus sudėtingumo užduotis.</a:t>
            </a:r>
          </a:p>
          <a:p>
            <a:pPr algn="ctr"/>
            <a:r>
              <a:rPr lang="lt-LT" sz="2000" b="1" dirty="0">
                <a:solidFill>
                  <a:srgbClr val="FF0000"/>
                </a:solidFill>
              </a:rPr>
              <a:t>Mano vaikas per pamoką gali pasirinkti užduotis pagal savo gebėjimus.</a:t>
            </a:r>
          </a:p>
          <a:p>
            <a:pPr algn="ctr"/>
            <a:r>
              <a:rPr lang="lt-LT" sz="2000" b="1" dirty="0">
                <a:solidFill>
                  <a:srgbClr val="FF0000"/>
                </a:solidFill>
              </a:rPr>
              <a:t>Mane tenkina būrelių/neformalaus ugdymo veiklų pasiūla mokykloje.</a:t>
            </a:r>
            <a:r>
              <a:rPr lang="lt-LT" sz="2000" b="1" dirty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lt-LT" sz="2000" b="1" dirty="0">
                <a:solidFill>
                  <a:srgbClr val="00B050"/>
                </a:solidFill>
              </a:rPr>
              <a:t>Mane tenkina būrelių/neformalaus ugdymo veiklų pasiūla mokykloje.  </a:t>
            </a:r>
            <a:endParaRPr lang="lt-LT" sz="2000" b="1" dirty="0">
              <a:solidFill>
                <a:srgbClr val="00B050"/>
              </a:solidFill>
              <a:latin typeface="+mj-lt"/>
            </a:endParaRPr>
          </a:p>
          <a:p>
            <a:pPr algn="ctr"/>
            <a:r>
              <a:rPr lang="lt-LT" sz="2000" b="1" dirty="0">
                <a:solidFill>
                  <a:srgbClr val="00B050"/>
                </a:solidFill>
              </a:rPr>
              <a:t> </a:t>
            </a:r>
            <a:endParaRPr lang="lt-LT" sz="2000" b="1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2626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3568" y="764373"/>
            <a:ext cx="7866072" cy="1293028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>
                <a:solidFill>
                  <a:srgbClr val="FFC000"/>
                </a:solidFill>
              </a:rPr>
              <a:t>PLATUSIS ĮSIVERTINIMAS</a:t>
            </a:r>
            <a:br>
              <a:rPr lang="lt-LT" sz="4000" b="1" dirty="0">
                <a:solidFill>
                  <a:srgbClr val="FFC000"/>
                </a:solidFill>
              </a:rPr>
            </a:br>
            <a:r>
              <a:rPr lang="lt-LT" sz="4000" b="1" dirty="0">
                <a:solidFill>
                  <a:srgbClr val="FFC000"/>
                </a:solidFill>
              </a:rPr>
              <a:t>MOKYTOJŲ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963" y="1916832"/>
            <a:ext cx="8532440" cy="4440560"/>
          </a:xfrm>
        </p:spPr>
        <p:txBody>
          <a:bodyPr>
            <a:normAutofit/>
          </a:bodyPr>
          <a:lstStyle/>
          <a:p>
            <a:pPr marL="11430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lt-LT" b="1" dirty="0">
                <a:solidFill>
                  <a:srgbClr val="FF6600"/>
                </a:solidFill>
              </a:rPr>
              <a:t> </a:t>
            </a:r>
            <a:r>
              <a:rPr lang="lt-LT" sz="2600" b="1" dirty="0">
                <a:solidFill>
                  <a:srgbClr val="FF6600"/>
                </a:solidFill>
              </a:rPr>
              <a:t>29 mokytojai dalyvavo </a:t>
            </a:r>
          </a:p>
          <a:p>
            <a:pPr marL="11430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lt-LT" sz="2600" b="1" dirty="0">
                <a:solidFill>
                  <a:srgbClr val="FF6600"/>
                </a:solidFill>
              </a:rPr>
              <a:t>įsivertinant mokyklos veiklos kokybę</a:t>
            </a:r>
            <a:r>
              <a:rPr lang="lt-LT" sz="2600" dirty="0">
                <a:solidFill>
                  <a:srgbClr val="FF6600"/>
                </a:solidFill>
              </a:rPr>
              <a:t>.</a:t>
            </a:r>
          </a:p>
          <a:p>
            <a:pPr marL="114300" indent="0">
              <a:buNone/>
            </a:pPr>
            <a:endParaRPr lang="lt-LT" dirty="0"/>
          </a:p>
          <a:p>
            <a:pPr marL="114300" indent="0">
              <a:buNone/>
            </a:pPr>
            <a:endParaRPr lang="lt-LT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776A1E-EB2A-4460-1D9A-BB1CD1BE5DEA}"/>
              </a:ext>
            </a:extLst>
          </p:cNvPr>
          <p:cNvSpPr txBox="1"/>
          <p:nvPr/>
        </p:nvSpPr>
        <p:spPr>
          <a:xfrm>
            <a:off x="350384" y="3140968"/>
            <a:ext cx="853244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sz="3600" b="1" dirty="0">
                <a:solidFill>
                  <a:srgbClr val="FF6600"/>
                </a:solidFill>
              </a:rPr>
              <a:t>SRITYS:</a:t>
            </a:r>
          </a:p>
          <a:p>
            <a:r>
              <a:rPr lang="lt-LT" sz="3600" b="1" dirty="0">
                <a:solidFill>
                  <a:srgbClr val="FF6600"/>
                </a:solidFill>
              </a:rPr>
              <a:t>1. Rezultatai</a:t>
            </a:r>
          </a:p>
          <a:p>
            <a:r>
              <a:rPr lang="lt-LT" sz="3600" b="1" dirty="0">
                <a:solidFill>
                  <a:srgbClr val="FF6600"/>
                </a:solidFill>
              </a:rPr>
              <a:t>2. Ugdymas(is) ir mokinių patirtys</a:t>
            </a:r>
          </a:p>
          <a:p>
            <a:r>
              <a:rPr lang="lt-LT" sz="3600" b="1" dirty="0">
                <a:solidFill>
                  <a:srgbClr val="FF6600"/>
                </a:solidFill>
              </a:rPr>
              <a:t>3. Ugdymosi aplinkos </a:t>
            </a:r>
          </a:p>
          <a:p>
            <a:r>
              <a:rPr lang="lt-LT" sz="3600" b="1" dirty="0">
                <a:solidFill>
                  <a:srgbClr val="FF6600"/>
                </a:solidFill>
              </a:rPr>
              <a:t>4. Lyderystė ir vadyba</a:t>
            </a:r>
          </a:p>
        </p:txBody>
      </p:sp>
    </p:spTree>
    <p:extLst>
      <p:ext uri="{BB962C8B-B14F-4D97-AF65-F5344CB8AC3E}">
        <p14:creationId xmlns:p14="http://schemas.microsoft.com/office/powerpoint/2010/main" val="325159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1"/>
          <p:cNvSpPr>
            <a:spLocks noGrp="1"/>
          </p:cNvSpPr>
          <p:nvPr>
            <p:ph type="title"/>
          </p:nvPr>
        </p:nvSpPr>
        <p:spPr>
          <a:xfrm>
            <a:off x="2699792" y="478230"/>
            <a:ext cx="6377940" cy="1293028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>
                <a:solidFill>
                  <a:srgbClr val="FFC000"/>
                </a:solidFill>
              </a:rPr>
              <a:t>PLATUSIS ĮSIVERTINIMAS</a:t>
            </a:r>
            <a:br>
              <a:rPr lang="lt-LT" sz="4000" b="1" dirty="0">
                <a:solidFill>
                  <a:srgbClr val="FFC000"/>
                </a:solidFill>
              </a:rPr>
            </a:br>
            <a:r>
              <a:rPr lang="lt-LT" sz="4000" b="1" dirty="0">
                <a:solidFill>
                  <a:srgbClr val="FFC000"/>
                </a:solidFill>
              </a:rPr>
              <a:t>MOKYTOJŲ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124744"/>
            <a:ext cx="7620000" cy="4008512"/>
          </a:xfrm>
        </p:spPr>
        <p:txBody>
          <a:bodyPr/>
          <a:lstStyle/>
          <a:p>
            <a:pPr marL="114300" indent="0">
              <a:buNone/>
            </a:pPr>
            <a:endParaRPr lang="lt-LT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lt-LT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114300" indent="0">
              <a:buNone/>
            </a:pPr>
            <a:endParaRPr lang="lt-LT" dirty="0">
              <a:solidFill>
                <a:srgbClr val="FF0000"/>
              </a:solidFill>
            </a:endParaRPr>
          </a:p>
        </p:txBody>
      </p:sp>
      <p:sp>
        <p:nvSpPr>
          <p:cNvPr id="5" name="Turinio vietos rezervavimo ženklas 2">
            <a:extLst>
              <a:ext uri="{FF2B5EF4-FFF2-40B4-BE49-F238E27FC236}">
                <a16:creationId xmlns:a16="http://schemas.microsoft.com/office/drawing/2014/main" id="{809F0AB4-4ED9-3906-C482-A31A2C5A4D47}"/>
              </a:ext>
            </a:extLst>
          </p:cNvPr>
          <p:cNvSpPr txBox="1">
            <a:spLocks/>
          </p:cNvSpPr>
          <p:nvPr/>
        </p:nvSpPr>
        <p:spPr>
          <a:xfrm>
            <a:off x="216024" y="1771258"/>
            <a:ext cx="8861708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endParaRPr lang="lt-LT" dirty="0">
              <a:solidFill>
                <a:srgbClr val="FF0000"/>
              </a:solidFill>
            </a:endParaRPr>
          </a:p>
          <a:p>
            <a:pPr marL="114300" indent="0">
              <a:buFont typeface="Arial" pitchFamily="34" charset="0"/>
              <a:buNone/>
            </a:pPr>
            <a:r>
              <a:rPr lang="lt-LT" sz="3600" b="1" dirty="0">
                <a:solidFill>
                  <a:srgbClr val="FF6600"/>
                </a:solidFill>
              </a:rPr>
              <a:t>1 sritis REZULTATAI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600" b="1" dirty="0">
                <a:solidFill>
                  <a:srgbClr val="00B050"/>
                </a:solidFill>
              </a:rPr>
              <a:t>Savivoka ir savivertė 3,00 (2020 m. 2,92) +0,08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600" b="1" dirty="0">
                <a:solidFill>
                  <a:srgbClr val="00B050"/>
                </a:solidFill>
              </a:rPr>
              <a:t>Pažangos pastovumas 3,00 (2020 m. </a:t>
            </a:r>
            <a:r>
              <a:rPr lang="lt-LT" sz="3600" b="1" dirty="0">
                <a:solidFill>
                  <a:srgbClr val="FF6600"/>
                </a:solidFill>
              </a:rPr>
              <a:t>2,75</a:t>
            </a:r>
            <a:r>
              <a:rPr lang="lt-LT" sz="3600" b="1" dirty="0">
                <a:solidFill>
                  <a:srgbClr val="00B050"/>
                </a:solidFill>
              </a:rPr>
              <a:t>) +0,25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600" b="1" dirty="0">
                <a:solidFill>
                  <a:srgbClr val="00B050"/>
                </a:solidFill>
              </a:rPr>
              <a:t>Rezultatyvumas 3,10 (2020 m. 2,86) +0,24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600" b="1" dirty="0">
                <a:solidFill>
                  <a:srgbClr val="FF0000"/>
                </a:solidFill>
              </a:rPr>
              <a:t>Gyvenimo planavimas 2,66 (2020 m. 2,96) -0,3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600" b="1" dirty="0">
                <a:solidFill>
                  <a:srgbClr val="FF0000"/>
                </a:solidFill>
              </a:rPr>
              <a:t>Visybiškumas 2,76 (2020 m. 2,96) -0,2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600" b="1" dirty="0">
                <a:solidFill>
                  <a:srgbClr val="FF0000"/>
                </a:solidFill>
              </a:rPr>
              <a:t>Socialumas 2,97 (2020 m. </a:t>
            </a:r>
            <a:r>
              <a:rPr lang="lt-LT" sz="3600" b="1" dirty="0">
                <a:solidFill>
                  <a:srgbClr val="00B050"/>
                </a:solidFill>
              </a:rPr>
              <a:t>3,13</a:t>
            </a:r>
            <a:r>
              <a:rPr lang="lt-LT" sz="3600" b="1" dirty="0">
                <a:solidFill>
                  <a:srgbClr val="FF0000"/>
                </a:solidFill>
              </a:rPr>
              <a:t>) -0,16</a:t>
            </a:r>
            <a:endParaRPr lang="lt-LT" b="1" dirty="0">
              <a:solidFill>
                <a:srgbClr val="FF0000"/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lt-LT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lt-L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506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94790" y="457605"/>
            <a:ext cx="6377940" cy="1293028"/>
          </a:xfrm>
        </p:spPr>
        <p:txBody>
          <a:bodyPr>
            <a:normAutofit/>
          </a:bodyPr>
          <a:lstStyle/>
          <a:p>
            <a:pPr algn="ctr"/>
            <a:r>
              <a:rPr lang="lt-LT" b="1" dirty="0">
                <a:solidFill>
                  <a:srgbClr val="FFC000"/>
                </a:solidFill>
              </a:rPr>
              <a:t>PLATUSIS ĮSIVERTINIMAS MOKYTOJŲ</a:t>
            </a:r>
          </a:p>
        </p:txBody>
      </p:sp>
      <p:sp>
        <p:nvSpPr>
          <p:cNvPr id="7" name="Turinio vietos rezervavimo ženklas 2"/>
          <p:cNvSpPr txBox="1">
            <a:spLocks/>
          </p:cNvSpPr>
          <p:nvPr/>
        </p:nvSpPr>
        <p:spPr>
          <a:xfrm>
            <a:off x="206896" y="1556792"/>
            <a:ext cx="8730208" cy="48245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endParaRPr lang="lt-LT" sz="3600" b="1" dirty="0">
              <a:solidFill>
                <a:srgbClr val="FF6600"/>
              </a:solidFill>
            </a:endParaRPr>
          </a:p>
          <a:p>
            <a:pPr marL="114300" indent="0" algn="ctr">
              <a:buFont typeface="Arial" pitchFamily="34" charset="0"/>
              <a:buNone/>
            </a:pPr>
            <a:r>
              <a:rPr lang="lt-LT" sz="3600" b="1" dirty="0">
                <a:solidFill>
                  <a:srgbClr val="FF6600"/>
                </a:solidFill>
              </a:rPr>
              <a:t>2 sritis UGDYMAS(IS) IR MOKINIŲ PATIRTYS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00B050"/>
                </a:solidFill>
              </a:rPr>
              <a:t>Poreikių pažinimas 3,14 (2020 m. 3,00) +0,14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00B050"/>
                </a:solidFill>
              </a:rPr>
              <a:t>Pagalba mokiniui 3,21 (2020 m. 2,88) +0,33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Diferencijavimas, individualizavimas, suasmeninimas 2,93 (2020 m. </a:t>
            </a:r>
            <a:r>
              <a:rPr lang="lt-LT" sz="30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2,79</a:t>
            </a:r>
            <a:r>
              <a:rPr lang="lt-LT" sz="3000" b="1" dirty="0">
                <a:solidFill>
                  <a:srgbClr val="00B050"/>
                </a:solidFill>
                <a:effectLst/>
                <a:ea typeface="Calibri" panose="020F0502020204030204" pitchFamily="34" charset="0"/>
              </a:rPr>
              <a:t>)+0,14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Ugdymo(</a:t>
            </a:r>
            <a:r>
              <a:rPr lang="lt-LT" sz="3000" b="1" dirty="0" err="1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si</a:t>
            </a:r>
            <a:r>
              <a:rPr lang="lt-LT" sz="30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) integralumas</a:t>
            </a:r>
            <a:r>
              <a:rPr lang="lt-LT" sz="3000" b="1" dirty="0">
                <a:solidFill>
                  <a:srgbClr val="FF0000"/>
                </a:solidFill>
              </a:rPr>
              <a:t> 2,62 (2020 m. 2,92) -0,3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FF0000"/>
                </a:solidFill>
              </a:rPr>
              <a:t>Mokymosi socialumas 2,69 (2020 m. 2,88)-0,19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FF0000"/>
                </a:solidFill>
              </a:rPr>
              <a:t>Vertinimo įvairovė 2,86 (2020 m. 3,00) -0,14</a:t>
            </a:r>
          </a:p>
          <a:p>
            <a:pPr marL="114300" indent="0">
              <a:buFont typeface="Arial" pitchFamily="34" charset="0"/>
              <a:buNone/>
            </a:pPr>
            <a:endParaRPr lang="lt-LT" sz="3000" b="1" dirty="0">
              <a:solidFill>
                <a:srgbClr val="FF0000"/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lt-LT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lt-L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81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780738" y="404664"/>
            <a:ext cx="6377940" cy="1293028"/>
          </a:xfrm>
        </p:spPr>
        <p:txBody>
          <a:bodyPr>
            <a:normAutofit/>
          </a:bodyPr>
          <a:lstStyle/>
          <a:p>
            <a:pPr algn="ctr"/>
            <a:r>
              <a:rPr lang="lt-LT" b="1" dirty="0">
                <a:solidFill>
                  <a:srgbClr val="FFC000"/>
                </a:solidFill>
              </a:rPr>
              <a:t>PLATUSIS ĮSIVERTINIMAS MOKYTOJŲ</a:t>
            </a:r>
          </a:p>
        </p:txBody>
      </p:sp>
      <p:sp>
        <p:nvSpPr>
          <p:cNvPr id="7" name="Turinio vietos rezervavimo ženklas 2"/>
          <p:cNvSpPr txBox="1">
            <a:spLocks/>
          </p:cNvSpPr>
          <p:nvPr/>
        </p:nvSpPr>
        <p:spPr>
          <a:xfrm>
            <a:off x="323528" y="1484784"/>
            <a:ext cx="8316416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endParaRPr lang="lt-LT" dirty="0">
              <a:solidFill>
                <a:srgbClr val="FF0000"/>
              </a:solidFill>
            </a:endParaRPr>
          </a:p>
          <a:p>
            <a:pPr marL="114300" indent="0">
              <a:buFont typeface="Arial" pitchFamily="34" charset="0"/>
              <a:buNone/>
            </a:pPr>
            <a:r>
              <a:rPr lang="lt-LT" sz="3600" b="1" dirty="0">
                <a:solidFill>
                  <a:srgbClr val="FF6600"/>
                </a:solidFill>
              </a:rPr>
              <a:t>3 sritis UGDYMO(SI) APLINKOS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00B050"/>
                </a:solidFill>
              </a:rPr>
              <a:t>Įvairovė 2,93 (2020 m. </a:t>
            </a:r>
            <a:r>
              <a:rPr lang="lt-LT" sz="3000" b="1" dirty="0">
                <a:solidFill>
                  <a:srgbClr val="FF0000"/>
                </a:solidFill>
              </a:rPr>
              <a:t>2,67</a:t>
            </a:r>
            <a:r>
              <a:rPr lang="lt-LT" sz="3000" b="1" dirty="0">
                <a:solidFill>
                  <a:srgbClr val="00B050"/>
                </a:solidFill>
              </a:rPr>
              <a:t>) +0,26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00B050"/>
                </a:solidFill>
              </a:rPr>
              <a:t>Ergonomiškumas 2,79 (2020 m. </a:t>
            </a:r>
            <a:r>
              <a:rPr lang="lt-LT" sz="3000" b="1" dirty="0">
                <a:solidFill>
                  <a:srgbClr val="FF0000"/>
                </a:solidFill>
              </a:rPr>
              <a:t>2,75</a:t>
            </a:r>
            <a:r>
              <a:rPr lang="lt-LT" sz="3000" b="1" dirty="0">
                <a:solidFill>
                  <a:srgbClr val="00B050"/>
                </a:solidFill>
              </a:rPr>
              <a:t>) +0,04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00B050"/>
                </a:solidFill>
              </a:rPr>
              <a:t>Šiuolaikiškumas 2,86 (2020 m. </a:t>
            </a:r>
            <a:r>
              <a:rPr lang="lt-LT" sz="3000" b="1" dirty="0">
                <a:solidFill>
                  <a:srgbClr val="FF0000"/>
                </a:solidFill>
              </a:rPr>
              <a:t>2,65</a:t>
            </a:r>
            <a:r>
              <a:rPr lang="lt-LT" sz="3000" b="1" dirty="0">
                <a:solidFill>
                  <a:srgbClr val="00B050"/>
                </a:solidFill>
              </a:rPr>
              <a:t>) +0,21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FF0000"/>
                </a:solidFill>
              </a:rPr>
              <a:t>Mokinių darbų demonstravimas 3,03 (2020 m. 3,13) -0,1</a:t>
            </a:r>
          </a:p>
          <a:p>
            <a:pPr marL="114300" indent="0">
              <a:buFont typeface="Arial" pitchFamily="34" charset="0"/>
              <a:buNone/>
            </a:pPr>
            <a:r>
              <a:rPr lang="lt-LT" sz="3000" b="1" dirty="0">
                <a:solidFill>
                  <a:srgbClr val="FF0000"/>
                </a:solidFill>
              </a:rPr>
              <a:t>Mokyklos teritorijos naudojimas ugdymui 3,10 (2020 m. 3,13) -0,03</a:t>
            </a:r>
          </a:p>
          <a:p>
            <a:pPr marL="114300" indent="0">
              <a:buFont typeface="Arial" pitchFamily="34" charset="0"/>
              <a:buNone/>
            </a:pPr>
            <a:endParaRPr lang="lt-LT" sz="3000" b="1" dirty="0">
              <a:solidFill>
                <a:srgbClr val="FF0000"/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lt-LT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lt-L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174067"/>
      </p:ext>
    </p:extLst>
  </p:cSld>
  <p:clrMapOvr>
    <a:masterClrMapping/>
  </p:clrMapOvr>
</p:sld>
</file>

<file path=ppt/theme/theme1.xml><?xml version="1.0" encoding="utf-8"?>
<a:theme xmlns:a="http://schemas.openxmlformats.org/drawingml/2006/main" name="Garų pėdsakas">
  <a:themeElements>
    <a:clrScheme name="Žalsvai gelton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Garų pėdsakas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rų pėdsakas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978</Words>
  <Application>Microsoft Office PowerPoint</Application>
  <PresentationFormat>Demonstracija ekrane (4:3)</PresentationFormat>
  <Paragraphs>154</Paragraphs>
  <Slides>15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9" baseType="lpstr">
      <vt:lpstr>Arial</vt:lpstr>
      <vt:lpstr>Calibri</vt:lpstr>
      <vt:lpstr>Century Gothic</vt:lpstr>
      <vt:lpstr>Garų pėdsakas</vt:lpstr>
      <vt:lpstr>PROGIMNAZIJOS VEIKLOS KOKYBĖS ĮSIVERTINIMAS 2022 M.</vt:lpstr>
      <vt:lpstr>2022 m. ĮSIVERTINIMO ŠALTINIAI</vt:lpstr>
      <vt:lpstr>2022 APKLAUSOS 5 aukščiausios vertės </vt:lpstr>
      <vt:lpstr> 2022 APKLAUSOS 5 žemiausios vertės </vt:lpstr>
      <vt:lpstr> MOKINIAI ir tėvai SUTARIA VERTINDAMI AUKŠČIAUsiai</vt:lpstr>
      <vt:lpstr>PLATUSIS ĮSIVERTINIMAS MOKYTOJŲ</vt:lpstr>
      <vt:lpstr>PLATUSIS ĮSIVERTINIMAS MOKYTOJŲ</vt:lpstr>
      <vt:lpstr>PLATUSIS ĮSIVERTINIMAS MOKYTOJŲ</vt:lpstr>
      <vt:lpstr>PLATUSIS ĮSIVERTINIMAS MOKYTOJŲ</vt:lpstr>
      <vt:lpstr>PLATUSIS ĮSIVERTINIMAS MOKYTOJŲ</vt:lpstr>
      <vt:lpstr>PLATUSIS ĮSIVERTINIMAS  4-8 kl. MOKINIŲ</vt:lpstr>
      <vt:lpstr>PLATUSIS ĮSIVERTINIMAS MOKINIŲ</vt:lpstr>
      <vt:lpstr>PLATUSIS ĮSIVERTINIMAS MOKINIŲ</vt:lpstr>
      <vt:lpstr>PLATUSIS ĮSIVERTINIMAS MOKINIŲ</vt:lpstr>
      <vt:lpstr>MOKYTOJAI IR MOKINIAI SUTARIA VERTINDAMI AUKŠČIAU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PROGIMNAZIJOS VEIKLOS KOKYBĖS ĮSIVERTINIMAS 2020 M.</dc:title>
  <dc:creator>PC</dc:creator>
  <cp:lastModifiedBy>ĄŽUOLO PROGIMNAZIJA</cp:lastModifiedBy>
  <cp:revision>87</cp:revision>
  <dcterms:created xsi:type="dcterms:W3CDTF">2021-02-17T14:45:07Z</dcterms:created>
  <dcterms:modified xsi:type="dcterms:W3CDTF">2022-08-19T07:55:31Z</dcterms:modified>
</cp:coreProperties>
</file>